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7" r:id="rId28"/>
    <p:sldId id="288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ục Chưa có tên" id="{522A8DCA-195C-46BB-B96A-31AE8EC9FA7D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7"/>
            <p14:sldId id="288"/>
            <p14:sldId id="281"/>
            <p14:sldId id="282"/>
            <p14:sldId id="283"/>
            <p14:sldId id="284"/>
            <p14:sldId id="285"/>
            <p14:sldId id="286"/>
            <p14:sldId id="25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thach thach" initials="N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B398-314E-4FB5-A1FC-E08F96F228A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FAAD2A-43E3-483F-8E49-EA3267ED423D}">
      <dgm:prSet/>
      <dgm:spPr/>
      <dgm:t>
        <a:bodyPr/>
        <a:lstStyle/>
        <a:p>
          <a:r>
            <a:rPr lang="vi-VN" b="1" dirty="0">
              <a:solidFill>
                <a:schemeClr val="tx1"/>
              </a:solidFill>
            </a:rPr>
            <a:t>Tô Nguyên </a:t>
          </a:r>
          <a:r>
            <a:rPr lang="vi-VN" b="1" dirty="0" err="1">
              <a:solidFill>
                <a:schemeClr val="tx1"/>
              </a:solidFill>
            </a:rPr>
            <a:t>Thạch</a:t>
          </a:r>
          <a:r>
            <a:rPr lang="vi-VN" b="1" dirty="0">
              <a:solidFill>
                <a:schemeClr val="tx1"/>
              </a:solidFill>
            </a:rPr>
            <a:t> MSSV:18600242</a:t>
          </a:r>
          <a:endParaRPr lang="en-US" b="1" dirty="0">
            <a:solidFill>
              <a:schemeClr val="tx1"/>
            </a:solidFill>
          </a:endParaRPr>
        </a:p>
      </dgm:t>
    </dgm:pt>
    <dgm:pt modelId="{9CCC0C41-EAE2-4A3C-8CDD-975BB47DED60}" cxnId="{70429462-B6AD-49DE-8E6F-32D7E5F920C0}" type="parTrans">
      <dgm:prSet/>
      <dgm:spPr/>
      <dgm:t>
        <a:bodyPr/>
        <a:lstStyle/>
        <a:p>
          <a:endParaRPr lang="en-US"/>
        </a:p>
      </dgm:t>
    </dgm:pt>
    <dgm:pt modelId="{EE5070A2-3E91-4FAF-B30C-37C203EC85ED}" cxnId="{70429462-B6AD-49DE-8E6F-32D7E5F920C0}" type="sibTrans">
      <dgm:prSet/>
      <dgm:spPr/>
      <dgm:t>
        <a:bodyPr/>
        <a:lstStyle/>
        <a:p>
          <a:endParaRPr lang="en-US"/>
        </a:p>
      </dgm:t>
    </dgm:pt>
    <dgm:pt modelId="{E4F7E319-E1CC-476F-B51F-E12E289A01D4}">
      <dgm:prSet/>
      <dgm:spPr/>
      <dgm:t>
        <a:bodyPr/>
        <a:lstStyle/>
        <a:p>
          <a:r>
            <a:rPr lang="vi-VN" b="1" dirty="0" err="1">
              <a:solidFill>
                <a:schemeClr val="tx1"/>
              </a:solidFill>
            </a:rPr>
            <a:t>Trần</a:t>
          </a:r>
          <a:r>
            <a:rPr lang="vi-VN" b="1" dirty="0">
              <a:solidFill>
                <a:schemeClr val="tx1"/>
              </a:solidFill>
            </a:rPr>
            <a:t> Nguyên </a:t>
          </a:r>
          <a:r>
            <a:rPr lang="vi-VN" b="1" dirty="0" err="1">
              <a:solidFill>
                <a:schemeClr val="tx1"/>
              </a:solidFill>
            </a:rPr>
            <a:t>Tuấn</a:t>
          </a:r>
          <a:r>
            <a:rPr lang="vi-VN" b="1" dirty="0">
              <a:solidFill>
                <a:schemeClr val="tx1"/>
              </a:solidFill>
            </a:rPr>
            <a:t> MSSV:18600313</a:t>
          </a:r>
          <a:endParaRPr lang="en-US" b="1" dirty="0">
            <a:solidFill>
              <a:schemeClr val="tx1"/>
            </a:solidFill>
          </a:endParaRPr>
        </a:p>
      </dgm:t>
    </dgm:pt>
    <dgm:pt modelId="{38716FB8-DA55-4F63-9972-8CEA9E37B6C7}" cxnId="{C18BA937-868E-4416-A381-6CA034F21CA8}" type="parTrans">
      <dgm:prSet/>
      <dgm:spPr/>
      <dgm:t>
        <a:bodyPr/>
        <a:lstStyle/>
        <a:p>
          <a:endParaRPr lang="en-US"/>
        </a:p>
      </dgm:t>
    </dgm:pt>
    <dgm:pt modelId="{D86C4AD8-6EA0-42A4-8F59-24FF59BB0B0B}" cxnId="{C18BA937-868E-4416-A381-6CA034F21CA8}" type="sibTrans">
      <dgm:prSet/>
      <dgm:spPr/>
      <dgm:t>
        <a:bodyPr/>
        <a:lstStyle/>
        <a:p>
          <a:endParaRPr lang="en-US"/>
        </a:p>
      </dgm:t>
    </dgm:pt>
    <dgm:pt modelId="{BF1D8FB3-E6C7-4FDE-B3D3-708ACB7B621E}">
      <dgm:prSet/>
      <dgm:spPr/>
      <dgm:t>
        <a:bodyPr/>
        <a:lstStyle/>
        <a:p>
          <a:r>
            <a:rPr lang="vi-VN" b="1" dirty="0">
              <a:solidFill>
                <a:schemeClr val="tx1"/>
              </a:solidFill>
            </a:rPr>
            <a:t>Dương Minh </a:t>
          </a:r>
          <a:r>
            <a:rPr lang="vi-VN" b="1" dirty="0" err="1">
              <a:solidFill>
                <a:schemeClr val="tx1"/>
              </a:solidFill>
            </a:rPr>
            <a:t>Trí</a:t>
          </a:r>
          <a:r>
            <a:rPr lang="vi-VN" b="1" dirty="0">
              <a:solidFill>
                <a:schemeClr val="tx1"/>
              </a:solidFill>
            </a:rPr>
            <a:t> MSSV:18600285</a:t>
          </a:r>
          <a:endParaRPr lang="en-US" b="1" dirty="0">
            <a:solidFill>
              <a:schemeClr val="tx1"/>
            </a:solidFill>
          </a:endParaRPr>
        </a:p>
      </dgm:t>
    </dgm:pt>
    <dgm:pt modelId="{57B6E3FB-8D9E-47A6-8F4C-15B711F3EBF1}" cxnId="{5E62672C-F544-4899-8C53-8A0BF81D0373}" type="parTrans">
      <dgm:prSet/>
      <dgm:spPr/>
      <dgm:t>
        <a:bodyPr/>
        <a:lstStyle/>
        <a:p>
          <a:endParaRPr lang="en-US"/>
        </a:p>
      </dgm:t>
    </dgm:pt>
    <dgm:pt modelId="{F26E815B-81A4-4A66-8BE9-B44E6630FA47}" cxnId="{5E62672C-F544-4899-8C53-8A0BF81D0373}" type="sibTrans">
      <dgm:prSet/>
      <dgm:spPr/>
      <dgm:t>
        <a:bodyPr/>
        <a:lstStyle/>
        <a:p>
          <a:endParaRPr lang="en-US"/>
        </a:p>
      </dgm:t>
    </dgm:pt>
    <dgm:pt modelId="{A168D294-F24C-4856-9F95-0465B238DDC8}" type="pres">
      <dgm:prSet presAssocID="{6BB5B398-314E-4FB5-A1FC-E08F96F228A0}" presName="linear" presStyleCnt="0">
        <dgm:presLayoutVars>
          <dgm:animLvl val="lvl"/>
          <dgm:resizeHandles val="exact"/>
        </dgm:presLayoutVars>
      </dgm:prSet>
      <dgm:spPr/>
    </dgm:pt>
    <dgm:pt modelId="{A38D1BB9-E4E5-4D6B-8410-7E2A5F41E05C}" type="pres">
      <dgm:prSet presAssocID="{C6FAAD2A-43E3-483F-8E49-EA3267ED42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68ECBC2-5A13-4AC7-B7B2-BF6D5C62FA37}" type="pres">
      <dgm:prSet presAssocID="{EE5070A2-3E91-4FAF-B30C-37C203EC85ED}" presName="spacer" presStyleCnt="0"/>
      <dgm:spPr/>
    </dgm:pt>
    <dgm:pt modelId="{6BF17A54-1E6A-4712-B146-F427A0821C6C}" type="pres">
      <dgm:prSet presAssocID="{E4F7E319-E1CC-476F-B51F-E12E289A01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DF27E6-F146-4A8F-9EDF-6C3F9FDC6683}" type="pres">
      <dgm:prSet presAssocID="{D86C4AD8-6EA0-42A4-8F59-24FF59BB0B0B}" presName="spacer" presStyleCnt="0"/>
      <dgm:spPr/>
    </dgm:pt>
    <dgm:pt modelId="{8132191E-75F4-4550-BAE9-F75DDF2506E6}" type="pres">
      <dgm:prSet presAssocID="{BF1D8FB3-E6C7-4FDE-B3D3-708ACB7B62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D1A5501-FC01-44FB-B087-1C0661BCC2B9}" type="presOf" srcId="{E4F7E319-E1CC-476F-B51F-E12E289A01D4}" destId="{6BF17A54-1E6A-4712-B146-F427A0821C6C}" srcOrd="0" destOrd="0" presId="urn:microsoft.com/office/officeart/2005/8/layout/vList2"/>
    <dgm:cxn modelId="{A4DEE509-BE00-42AA-AF00-CC64CA4B0482}" type="presOf" srcId="{C6FAAD2A-43E3-483F-8E49-EA3267ED423D}" destId="{A38D1BB9-E4E5-4D6B-8410-7E2A5F41E05C}" srcOrd="0" destOrd="0" presId="urn:microsoft.com/office/officeart/2005/8/layout/vList2"/>
    <dgm:cxn modelId="{5E62672C-F544-4899-8C53-8A0BF81D0373}" srcId="{6BB5B398-314E-4FB5-A1FC-E08F96F228A0}" destId="{BF1D8FB3-E6C7-4FDE-B3D3-708ACB7B621E}" srcOrd="2" destOrd="0" parTransId="{57B6E3FB-8D9E-47A6-8F4C-15B711F3EBF1}" sibTransId="{F26E815B-81A4-4A66-8BE9-B44E6630FA47}"/>
    <dgm:cxn modelId="{C18BA937-868E-4416-A381-6CA034F21CA8}" srcId="{6BB5B398-314E-4FB5-A1FC-E08F96F228A0}" destId="{E4F7E319-E1CC-476F-B51F-E12E289A01D4}" srcOrd="1" destOrd="0" parTransId="{38716FB8-DA55-4F63-9972-8CEA9E37B6C7}" sibTransId="{D86C4AD8-6EA0-42A4-8F59-24FF59BB0B0B}"/>
    <dgm:cxn modelId="{A92E2E40-FCA3-4C2B-8A6E-593799AC56BC}" type="presOf" srcId="{6BB5B398-314E-4FB5-A1FC-E08F96F228A0}" destId="{A168D294-F24C-4856-9F95-0465B238DDC8}" srcOrd="0" destOrd="0" presId="urn:microsoft.com/office/officeart/2005/8/layout/vList2"/>
    <dgm:cxn modelId="{70429462-B6AD-49DE-8E6F-32D7E5F920C0}" srcId="{6BB5B398-314E-4FB5-A1FC-E08F96F228A0}" destId="{C6FAAD2A-43E3-483F-8E49-EA3267ED423D}" srcOrd="0" destOrd="0" parTransId="{9CCC0C41-EAE2-4A3C-8CDD-975BB47DED60}" sibTransId="{EE5070A2-3E91-4FAF-B30C-37C203EC85ED}"/>
    <dgm:cxn modelId="{FDA28FC3-42D7-49F2-88D9-5DF749C5907D}" type="presOf" srcId="{BF1D8FB3-E6C7-4FDE-B3D3-708ACB7B621E}" destId="{8132191E-75F4-4550-BAE9-F75DDF2506E6}" srcOrd="0" destOrd="0" presId="urn:microsoft.com/office/officeart/2005/8/layout/vList2"/>
    <dgm:cxn modelId="{2EF33F72-F1BF-468A-831B-E44E08594693}" type="presParOf" srcId="{A168D294-F24C-4856-9F95-0465B238DDC8}" destId="{A38D1BB9-E4E5-4D6B-8410-7E2A5F41E05C}" srcOrd="0" destOrd="0" presId="urn:microsoft.com/office/officeart/2005/8/layout/vList2"/>
    <dgm:cxn modelId="{02A662F1-71B4-422D-AB86-175359311C25}" type="presParOf" srcId="{A168D294-F24C-4856-9F95-0465B238DDC8}" destId="{268ECBC2-5A13-4AC7-B7B2-BF6D5C62FA37}" srcOrd="1" destOrd="0" presId="urn:microsoft.com/office/officeart/2005/8/layout/vList2"/>
    <dgm:cxn modelId="{D90D4DF9-803A-4B88-818E-643F12FD349E}" type="presParOf" srcId="{A168D294-F24C-4856-9F95-0465B238DDC8}" destId="{6BF17A54-1E6A-4712-B146-F427A0821C6C}" srcOrd="2" destOrd="0" presId="urn:microsoft.com/office/officeart/2005/8/layout/vList2"/>
    <dgm:cxn modelId="{188988A6-C1A0-4865-B561-9CC9756DAA7D}" type="presParOf" srcId="{A168D294-F24C-4856-9F95-0465B238DDC8}" destId="{87DF27E6-F146-4A8F-9EDF-6C3F9FDC6683}" srcOrd="3" destOrd="0" presId="urn:microsoft.com/office/officeart/2005/8/layout/vList2"/>
    <dgm:cxn modelId="{51560CCE-3C19-47FA-A866-0112864768A4}" type="presParOf" srcId="{A168D294-F24C-4856-9F95-0465B238DDC8}" destId="{8132191E-75F4-4550-BAE9-F75DDF2506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D1BB9-E4E5-4D6B-8410-7E2A5F41E05C}">
      <dsp:nvSpPr>
        <dsp:cNvPr id="0" name=""/>
        <dsp:cNvSpPr/>
      </dsp:nvSpPr>
      <dsp:spPr>
        <a:xfrm>
          <a:off x="0" y="5034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b="1" kern="1200" dirty="0">
              <a:solidFill>
                <a:schemeClr val="tx1"/>
              </a:solidFill>
            </a:rPr>
            <a:t>Tô Nguyên </a:t>
          </a:r>
          <a:r>
            <a:rPr lang="vi-VN" sz="3900" b="1" kern="1200" dirty="0" err="1">
              <a:solidFill>
                <a:schemeClr val="tx1"/>
              </a:solidFill>
            </a:rPr>
            <a:t>Thạch</a:t>
          </a:r>
          <a:r>
            <a:rPr lang="vi-VN" sz="3900" b="1" kern="1200" dirty="0">
              <a:solidFill>
                <a:schemeClr val="tx1"/>
              </a:solidFill>
            </a:rPr>
            <a:t> MSSV:18600242</a:t>
          </a:r>
          <a:endParaRPr lang="en-US" sz="3900" b="1" kern="1200" dirty="0">
            <a:solidFill>
              <a:schemeClr val="tx1"/>
            </a:solidFill>
          </a:endParaRPr>
        </a:p>
      </dsp:txBody>
      <dsp:txXfrm>
        <a:off x="75734" y="126074"/>
        <a:ext cx="6477336" cy="1399952"/>
      </dsp:txXfrm>
    </dsp:sp>
    <dsp:sp modelId="{6BF17A54-1E6A-4712-B146-F427A0821C6C}">
      <dsp:nvSpPr>
        <dsp:cNvPr id="0" name=""/>
        <dsp:cNvSpPr/>
      </dsp:nvSpPr>
      <dsp:spPr>
        <a:xfrm>
          <a:off x="0" y="171408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b="1" kern="1200" dirty="0" err="1">
              <a:solidFill>
                <a:schemeClr val="tx1"/>
              </a:solidFill>
            </a:rPr>
            <a:t>Trần</a:t>
          </a:r>
          <a:r>
            <a:rPr lang="vi-VN" sz="3900" b="1" kern="1200" dirty="0">
              <a:solidFill>
                <a:schemeClr val="tx1"/>
              </a:solidFill>
            </a:rPr>
            <a:t> Nguyên </a:t>
          </a:r>
          <a:r>
            <a:rPr lang="vi-VN" sz="3900" b="1" kern="1200" dirty="0" err="1">
              <a:solidFill>
                <a:schemeClr val="tx1"/>
              </a:solidFill>
            </a:rPr>
            <a:t>Tuấn</a:t>
          </a:r>
          <a:r>
            <a:rPr lang="vi-VN" sz="3900" b="1" kern="1200" dirty="0">
              <a:solidFill>
                <a:schemeClr val="tx1"/>
              </a:solidFill>
            </a:rPr>
            <a:t> MSSV:18600313</a:t>
          </a:r>
          <a:endParaRPr lang="en-US" sz="3900" b="1" kern="1200" dirty="0">
            <a:solidFill>
              <a:schemeClr val="tx1"/>
            </a:solidFill>
          </a:endParaRPr>
        </a:p>
      </dsp:txBody>
      <dsp:txXfrm>
        <a:off x="75734" y="1789814"/>
        <a:ext cx="6477336" cy="1399952"/>
      </dsp:txXfrm>
    </dsp:sp>
    <dsp:sp modelId="{8132191E-75F4-4550-BAE9-F75DDF2506E6}">
      <dsp:nvSpPr>
        <dsp:cNvPr id="0" name=""/>
        <dsp:cNvSpPr/>
      </dsp:nvSpPr>
      <dsp:spPr>
        <a:xfrm>
          <a:off x="0" y="337782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b="1" kern="1200" dirty="0">
              <a:solidFill>
                <a:schemeClr val="tx1"/>
              </a:solidFill>
            </a:rPr>
            <a:t>Dương Minh </a:t>
          </a:r>
          <a:r>
            <a:rPr lang="vi-VN" sz="3900" b="1" kern="1200" dirty="0" err="1">
              <a:solidFill>
                <a:schemeClr val="tx1"/>
              </a:solidFill>
            </a:rPr>
            <a:t>Trí</a:t>
          </a:r>
          <a:r>
            <a:rPr lang="vi-VN" sz="3900" b="1" kern="1200" dirty="0">
              <a:solidFill>
                <a:schemeClr val="tx1"/>
              </a:solidFill>
            </a:rPr>
            <a:t> MSSV:18600285</a:t>
          </a:r>
          <a:endParaRPr lang="en-US" sz="3900" b="1" kern="1200" dirty="0">
            <a:solidFill>
              <a:schemeClr val="tx1"/>
            </a:solidFill>
          </a:endParaRPr>
        </a:p>
      </dsp:txBody>
      <dsp:txXfrm>
        <a:off x="75734" y="3453554"/>
        <a:ext cx="6477336" cy="1399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7981C-55B3-4FD0-A478-730A4CD0FBA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3492D8-437E-47E2-B065-EC4FF03723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hyperlink" Target="https://photo-1-baomoi.zadn.vn/w1000_r1/2018_12_31_354_29188326/5af6e403a142481c1153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hyperlink" Target="https://photo-1-baomoi.zadn.vn/w1000_r1/2018_12_31_354_29188326/30649791d2d03b8e62c1.jp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hyperlink" Target="https://photo-1-baomoi.zadn.vn/w1000_r1/2018_12_31_354_29188326/1d1fbfeafaab13f54aba.j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hyperlink" Target="https://img.giaoduc.net.vn/w801/Uploaded/2019/zgtzgo/2018_02_24/cachmang40.jpg" TargetMode="External"/><Relationship Id="rId1" Type="http://schemas.openxmlformats.org/officeDocument/2006/relationships/hyperlink" Target="http://giaoduc.net.vn/GDVN/Khoi-nghiep-trong-thoi-dai-40-dau-chi-rieng-con-duong-dai-hoc-post183655.g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hyperlink" Target="https://vnn-imgs-f.vgcloud.vn/2018/07/13/11/cach-mang-cong-nghiep-4-0-se-giup-viet-nam-phat-trien-nhay-vot-2.JP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3.wdp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hyperlink" Target="https://photo-3-baomoi.zadn.vn/w1000_r1/2018_10_11_149_28110719/78e3afabe1ea08b451fb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51900" y="105512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u="sng" dirty="0"/>
              <a:t>BÀI TIỂU LUẬN</a:t>
            </a:r>
            <a:br>
              <a:rPr lang="en-US" dirty="0"/>
            </a:br>
            <a:r>
              <a:rPr lang="en-US" b="1" u="sng" dirty="0"/>
              <a:t>THUYẾT TRÌNH</a:t>
            </a:r>
            <a:endParaRPr lang="en-US" dirty="0"/>
          </a:p>
        </p:txBody>
      </p:sp>
      <p:pic>
        <p:nvPicPr>
          <p:cNvPr id="4" name="Picture 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3730" y="3429000"/>
            <a:ext cx="3343275" cy="208986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602255" y="55030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311242" y="816638"/>
            <a:ext cx="4619706" cy="5224724"/>
          </a:xfrm>
        </p:spPr>
        <p:txBody>
          <a:bodyPr anchor="ctr">
            <a:normAutofit/>
          </a:bodyPr>
          <a:lstStyle/>
          <a:p>
            <a:pPr algn="just"/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4.0: Ai </a:t>
            </a:r>
            <a:r>
              <a:rPr lang="vi-VN" sz="2000" b="1" dirty="0" err="1"/>
              <a:t>chủ</a:t>
            </a:r>
            <a:r>
              <a:rPr lang="vi-VN" sz="2000" b="1" dirty="0"/>
              <a:t> </a:t>
            </a:r>
            <a:r>
              <a:rPr lang="vi-VN" sz="2000" b="1" dirty="0" err="1"/>
              <a:t>động</a:t>
            </a:r>
            <a:r>
              <a:rPr lang="vi-VN" sz="2000" b="1" dirty="0"/>
              <a:t> </a:t>
            </a:r>
            <a:r>
              <a:rPr lang="vi-VN" sz="2000" b="1" dirty="0" err="1"/>
              <a:t>sẽ</a:t>
            </a:r>
            <a:r>
              <a:rPr lang="vi-VN" sz="2000" b="1" dirty="0"/>
              <a:t> </a:t>
            </a:r>
            <a:r>
              <a:rPr lang="vi-VN" sz="2000" b="1" dirty="0" err="1"/>
              <a:t>được</a:t>
            </a:r>
            <a:r>
              <a:rPr lang="vi-VN" sz="2000" b="1" dirty="0"/>
              <a:t> </a:t>
            </a:r>
            <a:r>
              <a:rPr lang="vi-VN" sz="2000" b="1" dirty="0" err="1"/>
              <a:t>lợi</a:t>
            </a:r>
            <a:endParaRPr lang="vi-VN" sz="2000" b="1" dirty="0"/>
          </a:p>
          <a:p>
            <a:pPr marL="0" indent="0" algn="just">
              <a:buNone/>
            </a:pP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4.0 đang đem </a:t>
            </a:r>
            <a:r>
              <a:rPr lang="vi-VN" sz="2000" dirty="0" err="1"/>
              <a:t>đến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to </a:t>
            </a:r>
            <a:r>
              <a:rPr lang="vi-VN" sz="2000" dirty="0" err="1"/>
              <a:t>lớn</a:t>
            </a:r>
            <a:r>
              <a:rPr lang="vi-VN" sz="2000" dirty="0"/>
              <a:t>,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điều</a:t>
            </a:r>
            <a:r>
              <a:rPr lang="vi-VN" sz="2000" dirty="0"/>
              <a:t> </a:t>
            </a:r>
            <a:r>
              <a:rPr lang="vi-VN" sz="2000" dirty="0" err="1"/>
              <a:t>kiện</a:t>
            </a:r>
            <a:r>
              <a:rPr lang="vi-VN" sz="2000" dirty="0"/>
              <a:t> cho </a:t>
            </a:r>
            <a:r>
              <a:rPr lang="vi-VN" sz="2000" dirty="0" err="1"/>
              <a:t>người</a:t>
            </a:r>
            <a:r>
              <a:rPr lang="vi-VN" sz="2000" dirty="0"/>
              <a:t> lao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</a:t>
            </a:r>
            <a:r>
              <a:rPr lang="vi-VN" sz="2000" dirty="0" err="1"/>
              <a:t>tập</a:t>
            </a:r>
            <a:r>
              <a:rPr lang="vi-VN" sz="2000" dirty="0"/>
              <a:t>, </a:t>
            </a:r>
            <a:r>
              <a:rPr lang="vi-VN" sz="2000" dirty="0" err="1"/>
              <a:t>đào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liên </a:t>
            </a:r>
            <a:r>
              <a:rPr lang="vi-VN" sz="2000" dirty="0" err="1"/>
              <a:t>tục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nâng cao </a:t>
            </a:r>
            <a:r>
              <a:rPr lang="vi-VN" sz="2000" dirty="0" err="1"/>
              <a:t>kỹ</a:t>
            </a:r>
            <a:r>
              <a:rPr lang="vi-VN" sz="2000" dirty="0"/>
              <a:t> năng,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nghề</a:t>
            </a:r>
            <a:r>
              <a:rPr lang="vi-VN" sz="2000" dirty="0"/>
              <a:t>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tự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ra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làm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cho </a:t>
            </a:r>
            <a:r>
              <a:rPr lang="vi-VN" sz="2000" dirty="0" err="1"/>
              <a:t>mình</a:t>
            </a:r>
            <a:r>
              <a:rPr lang="vi-VN" sz="2000" dirty="0"/>
              <a:t>.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4.0 như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đoàn</a:t>
            </a:r>
            <a:r>
              <a:rPr lang="vi-VN" sz="2000" dirty="0"/>
              <a:t> </a:t>
            </a:r>
            <a:r>
              <a:rPr lang="vi-VN" sz="2000" dirty="0" err="1"/>
              <a:t>tàu</a:t>
            </a:r>
            <a:r>
              <a:rPr lang="vi-VN" sz="2000" dirty="0"/>
              <a:t>, </a:t>
            </a:r>
            <a:r>
              <a:rPr lang="vi-VN" sz="2000" dirty="0" err="1"/>
              <a:t>chỉ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chủ</a:t>
            </a:r>
            <a:r>
              <a:rPr lang="vi-VN" sz="2000" dirty="0"/>
              <a:t>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thể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lên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bắt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hành</a:t>
            </a:r>
            <a:r>
              <a:rPr lang="vi-VN" sz="2000" dirty="0"/>
              <a:t> </a:t>
            </a:r>
            <a:r>
              <a:rPr lang="vi-VN" sz="2000" dirty="0" err="1"/>
              <a:t>trình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; </a:t>
            </a:r>
            <a:r>
              <a:rPr lang="vi-VN" sz="2000" dirty="0" err="1"/>
              <a:t>còn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bị</a:t>
            </a:r>
            <a:r>
              <a:rPr lang="vi-VN" sz="2000" dirty="0"/>
              <a:t>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đứng</a:t>
            </a:r>
            <a:r>
              <a:rPr lang="vi-VN" sz="2000" dirty="0"/>
              <a:t> </a:t>
            </a:r>
            <a:r>
              <a:rPr lang="vi-VN" sz="2000" dirty="0" err="1"/>
              <a:t>trước</a:t>
            </a:r>
            <a:r>
              <a:rPr lang="vi-VN" sz="2000" dirty="0"/>
              <a:t> nguy cơ '</a:t>
            </a:r>
            <a:r>
              <a:rPr lang="vi-VN" sz="2000" dirty="0" err="1"/>
              <a:t>lỡ</a:t>
            </a:r>
            <a:r>
              <a:rPr lang="vi-VN" sz="2000" dirty="0"/>
              <a:t> </a:t>
            </a:r>
            <a:r>
              <a:rPr lang="vi-VN" sz="2000" dirty="0" err="1"/>
              <a:t>tàu</a:t>
            </a:r>
            <a:r>
              <a:rPr lang="vi-VN" sz="2000" b="1" dirty="0"/>
              <a:t>'.</a:t>
            </a:r>
            <a:endParaRPr lang="vi-VN" sz="2000" dirty="0"/>
          </a:p>
          <a:p>
            <a:pPr algn="just"/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346337" y="503530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Samsung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https://photo-1-baomoi.zadn.vn/w700_r1/2018_12_31_354_29188326/5af6e403a142481c1153.jpg">
            <a:hlinkClick r:id="rId1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39" y="590672"/>
            <a:ext cx="8225575" cy="426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330767" y="5740602"/>
            <a:ext cx="8596668" cy="1658936"/>
          </a:xfrm>
        </p:spPr>
        <p:txBody>
          <a:bodyPr/>
          <a:lstStyle/>
          <a:p>
            <a:pPr marL="0" indent="0" algn="ctr">
              <a:buNone/>
            </a:pPr>
            <a:r>
              <a:rPr lang="vi-VN" i="1" dirty="0" err="1"/>
              <a:t>Robot</a:t>
            </a:r>
            <a:r>
              <a:rPr lang="vi-VN" i="1" dirty="0"/>
              <a:t> </a:t>
            </a:r>
            <a:r>
              <a:rPr lang="vi-VN" i="1" dirty="0" err="1"/>
              <a:t>được</a:t>
            </a:r>
            <a:r>
              <a:rPr lang="vi-VN" i="1" dirty="0"/>
              <a:t> đưa </a:t>
            </a:r>
            <a:r>
              <a:rPr lang="vi-VN" i="1" dirty="0" err="1"/>
              <a:t>vào</a:t>
            </a:r>
            <a:r>
              <a:rPr lang="vi-VN" i="1" dirty="0"/>
              <a:t> </a:t>
            </a:r>
            <a:r>
              <a:rPr lang="vi-VN" i="1" dirty="0" err="1"/>
              <a:t>thực</a:t>
            </a:r>
            <a:r>
              <a:rPr lang="vi-VN" i="1" dirty="0"/>
              <a:t> </a:t>
            </a:r>
            <a:r>
              <a:rPr lang="vi-VN" i="1" dirty="0" err="1"/>
              <a:t>hiện</a:t>
            </a:r>
            <a:r>
              <a:rPr lang="vi-VN" i="1" dirty="0"/>
              <a:t> </a:t>
            </a:r>
            <a:r>
              <a:rPr lang="vi-VN" i="1" dirty="0" err="1"/>
              <a:t>phẫu</a:t>
            </a:r>
            <a:r>
              <a:rPr lang="vi-VN" i="1" dirty="0"/>
              <a:t> </a:t>
            </a:r>
            <a:r>
              <a:rPr lang="vi-VN" i="1" dirty="0" err="1"/>
              <a:t>thuật</a:t>
            </a:r>
            <a:r>
              <a:rPr lang="vi-VN" i="1" dirty="0"/>
              <a:t> cho </a:t>
            </a:r>
            <a:r>
              <a:rPr lang="vi-VN" i="1" dirty="0" err="1"/>
              <a:t>bệnh</a:t>
            </a:r>
            <a:r>
              <a:rPr lang="vi-VN" i="1" dirty="0"/>
              <a:t> nhân.</a:t>
            </a:r>
            <a:endParaRPr lang="vi-VN" dirty="0"/>
          </a:p>
          <a:p>
            <a:endParaRPr lang="en-US" dirty="0"/>
          </a:p>
        </p:txBody>
      </p:sp>
      <p:pic>
        <p:nvPicPr>
          <p:cNvPr id="4" name="Picture 2" descr="https://photo-1-baomoi.zadn.vn/w700_r1/2018_12_31_354_29188326/30649791d2d03b8e62c1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9369" y="431675"/>
            <a:ext cx="8473262" cy="508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88182" y="55030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719615" y="834286"/>
            <a:ext cx="4619706" cy="5224724"/>
          </a:xfrm>
        </p:spPr>
        <p:txBody>
          <a:bodyPr anchor="ctr">
            <a:normAutofit fontScale="92500" lnSpcReduction="20000"/>
          </a:bodyPr>
          <a:lstStyle/>
          <a:p>
            <a:pPr algn="just">
              <a:lnSpc>
                <a:spcPct val="90000"/>
              </a:lnSpc>
            </a:pPr>
            <a:r>
              <a:rPr lang="vi-VN" sz="2200" b="1" dirty="0" err="1"/>
              <a:t>Vượt</a:t>
            </a:r>
            <a:r>
              <a:rPr lang="vi-VN" sz="2200" b="1" dirty="0"/>
              <a:t> qua </a:t>
            </a:r>
            <a:r>
              <a:rPr lang="vi-VN" sz="2200" b="1" dirty="0" err="1"/>
              <a:t>thách</a:t>
            </a:r>
            <a:r>
              <a:rPr lang="vi-VN" sz="2200" b="1" dirty="0"/>
              <a:t> </a:t>
            </a:r>
            <a:r>
              <a:rPr lang="vi-VN" sz="2200" b="1" dirty="0" err="1"/>
              <a:t>thức</a:t>
            </a:r>
            <a:endParaRPr lang="vi-VN" sz="2200" dirty="0"/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 err="1"/>
              <a:t>Phát</a:t>
            </a:r>
            <a:r>
              <a:rPr lang="vi-VN" sz="1900" dirty="0"/>
              <a:t> </a:t>
            </a:r>
            <a:r>
              <a:rPr lang="vi-VN" sz="1900" dirty="0" err="1"/>
              <a:t>biểu</a:t>
            </a:r>
            <a:r>
              <a:rPr lang="vi-VN" sz="1900" dirty="0"/>
              <a:t> </a:t>
            </a:r>
            <a:r>
              <a:rPr lang="vi-VN" sz="1900" dirty="0" err="1"/>
              <a:t>tại</a:t>
            </a:r>
            <a:r>
              <a:rPr lang="vi-VN" sz="1900" dirty="0"/>
              <a:t> </a:t>
            </a:r>
            <a:r>
              <a:rPr lang="vi-VN" sz="1900" dirty="0" err="1"/>
              <a:t>Diễn</a:t>
            </a:r>
            <a:r>
              <a:rPr lang="vi-VN" sz="1900" dirty="0"/>
              <a:t> </a:t>
            </a:r>
            <a:r>
              <a:rPr lang="vi-VN" sz="1900" dirty="0" err="1"/>
              <a:t>đàn</a:t>
            </a:r>
            <a:r>
              <a:rPr lang="vi-VN" sz="1900" dirty="0"/>
              <a:t> </a:t>
            </a:r>
            <a:r>
              <a:rPr lang="vi-VN" sz="1900" dirty="0" err="1"/>
              <a:t>cấp</a:t>
            </a:r>
            <a:r>
              <a:rPr lang="vi-VN" sz="1900" dirty="0"/>
              <a:t> cao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triển</a:t>
            </a:r>
            <a:r>
              <a:rPr lang="vi-VN" sz="1900" dirty="0"/>
              <a:t> </a:t>
            </a:r>
            <a:r>
              <a:rPr lang="vi-VN" sz="1900" dirty="0" err="1"/>
              <a:t>lãm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về</a:t>
            </a:r>
            <a:r>
              <a:rPr lang="vi-VN" sz="1900" dirty="0"/>
              <a:t> CMCN 4.0 ở </a:t>
            </a:r>
            <a:r>
              <a:rPr lang="vi-VN" sz="1900" dirty="0" err="1"/>
              <a:t>Hà</a:t>
            </a:r>
            <a:r>
              <a:rPr lang="vi-VN" sz="1900" dirty="0"/>
              <a:t> </a:t>
            </a:r>
            <a:r>
              <a:rPr lang="vi-VN" sz="1900" dirty="0" err="1"/>
              <a:t>Nội</a:t>
            </a:r>
            <a:r>
              <a:rPr lang="vi-VN" sz="1900" dirty="0"/>
              <a:t> </a:t>
            </a:r>
            <a:r>
              <a:rPr lang="vi-VN" sz="1900" dirty="0" err="1"/>
              <a:t>tháng</a:t>
            </a:r>
            <a:r>
              <a:rPr lang="vi-VN" sz="1900" dirty="0"/>
              <a:t> 7/2018, </a:t>
            </a:r>
            <a:r>
              <a:rPr lang="vi-VN" sz="1900" dirty="0" err="1"/>
              <a:t>Thủ</a:t>
            </a:r>
            <a:r>
              <a:rPr lang="vi-VN" sz="1900" dirty="0"/>
              <a:t> </a:t>
            </a:r>
            <a:r>
              <a:rPr lang="vi-VN" sz="1900" dirty="0" err="1"/>
              <a:t>tướng</a:t>
            </a:r>
            <a:r>
              <a:rPr lang="vi-VN" sz="1900" dirty="0"/>
              <a:t> </a:t>
            </a:r>
            <a:r>
              <a:rPr lang="vi-VN" sz="1900" dirty="0" err="1"/>
              <a:t>Nguyễn</a:t>
            </a:r>
            <a:r>
              <a:rPr lang="vi-VN" sz="1900" dirty="0"/>
              <a:t> Xuân </a:t>
            </a:r>
            <a:r>
              <a:rPr lang="vi-VN" sz="1900" dirty="0" err="1"/>
              <a:t>Phúc</a:t>
            </a:r>
            <a:r>
              <a:rPr lang="vi-VN" sz="1900" dirty="0"/>
              <a:t> </a:t>
            </a:r>
            <a:r>
              <a:rPr lang="vi-VN" sz="1900" dirty="0" err="1"/>
              <a:t>khẳng</a:t>
            </a:r>
            <a:r>
              <a:rPr lang="vi-VN" sz="1900" dirty="0"/>
              <a:t> </a:t>
            </a:r>
            <a:r>
              <a:rPr lang="vi-VN" sz="1900" dirty="0" err="1"/>
              <a:t>định</a:t>
            </a:r>
            <a:r>
              <a:rPr lang="vi-VN" sz="1900" dirty="0"/>
              <a:t>, CMCN 4.0 </a:t>
            </a:r>
            <a:r>
              <a:rPr lang="vi-VN" sz="1900" dirty="0" err="1"/>
              <a:t>đã</a:t>
            </a:r>
            <a:r>
              <a:rPr lang="vi-VN" sz="1900" dirty="0"/>
              <a:t> </a:t>
            </a:r>
            <a:r>
              <a:rPr lang="vi-VN" sz="1900" dirty="0" err="1"/>
              <a:t>vào</a:t>
            </a:r>
            <a:r>
              <a:rPr lang="vi-VN" sz="1900" dirty="0"/>
              <a:t> </a:t>
            </a:r>
            <a:r>
              <a:rPr lang="vi-VN" sz="1900" dirty="0" err="1"/>
              <a:t>Việt</a:t>
            </a:r>
            <a:r>
              <a:rPr lang="vi-VN" sz="1900" dirty="0"/>
              <a:t> Nam. </a:t>
            </a:r>
            <a:endParaRPr lang="vi-VN" sz="1900" dirty="0"/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/>
              <a:t>- Theo </a:t>
            </a:r>
            <a:r>
              <a:rPr lang="vi-VN" sz="1900" dirty="0" err="1"/>
              <a:t>giới</a:t>
            </a:r>
            <a:r>
              <a:rPr lang="vi-VN" sz="1900" dirty="0"/>
              <a:t> phân </a:t>
            </a:r>
            <a:r>
              <a:rPr lang="vi-VN" sz="1900" dirty="0" err="1"/>
              <a:t>tích</a:t>
            </a:r>
            <a:r>
              <a:rPr lang="vi-VN" sz="1900" dirty="0"/>
              <a:t>, </a:t>
            </a:r>
            <a:r>
              <a:rPr lang="vi-VN" sz="1900" dirty="0" err="1"/>
              <a:t>Việt</a:t>
            </a:r>
            <a:r>
              <a:rPr lang="vi-VN" sz="1900" dirty="0"/>
              <a:t> Nam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phải</a:t>
            </a:r>
            <a:r>
              <a:rPr lang="vi-VN" sz="1900" dirty="0"/>
              <a:t> </a:t>
            </a:r>
            <a:r>
              <a:rPr lang="vi-VN" sz="1900" dirty="0" err="1"/>
              <a:t>đối</a:t>
            </a:r>
            <a:r>
              <a:rPr lang="vi-VN" sz="1900" dirty="0"/>
              <a:t> </a:t>
            </a:r>
            <a:r>
              <a:rPr lang="vi-VN" sz="1900" dirty="0" err="1"/>
              <a:t>mặt</a:t>
            </a:r>
            <a:r>
              <a:rPr lang="vi-VN" sz="1900" dirty="0"/>
              <a:t> </a:t>
            </a:r>
            <a:r>
              <a:rPr lang="vi-VN" sz="1900" dirty="0" err="1"/>
              <a:t>với</a:t>
            </a:r>
            <a:r>
              <a:rPr lang="vi-VN" sz="1900" dirty="0"/>
              <a:t> </a:t>
            </a:r>
            <a:r>
              <a:rPr lang="vi-VN" sz="1900" dirty="0" err="1"/>
              <a:t>nhiều</a:t>
            </a:r>
            <a:r>
              <a:rPr lang="vi-VN" sz="1900" dirty="0"/>
              <a:t> </a:t>
            </a:r>
            <a:r>
              <a:rPr lang="vi-VN" sz="1900" dirty="0" err="1"/>
              <a:t>thách</a:t>
            </a:r>
            <a:r>
              <a:rPr lang="vi-VN" sz="1900" dirty="0"/>
              <a:t> </a:t>
            </a:r>
            <a:r>
              <a:rPr lang="vi-VN" sz="1900" dirty="0" err="1"/>
              <a:t>thức</a:t>
            </a:r>
            <a:r>
              <a:rPr lang="vi-VN" sz="1900" dirty="0"/>
              <a:t>, </a:t>
            </a:r>
            <a:r>
              <a:rPr lang="vi-VN" sz="1900" dirty="0" err="1"/>
              <a:t>nhất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trong </a:t>
            </a:r>
            <a:r>
              <a:rPr lang="vi-VN" sz="1900" dirty="0" err="1"/>
              <a:t>các</a:t>
            </a:r>
            <a:r>
              <a:rPr lang="vi-VN" sz="1900" dirty="0"/>
              <a:t> </a:t>
            </a:r>
            <a:r>
              <a:rPr lang="vi-VN" sz="1900" dirty="0" err="1"/>
              <a:t>lĩnh</a:t>
            </a:r>
            <a:r>
              <a:rPr lang="vi-VN" sz="1900" dirty="0"/>
              <a:t> </a:t>
            </a:r>
            <a:r>
              <a:rPr lang="vi-VN" sz="1900" dirty="0" err="1"/>
              <a:t>vực</a:t>
            </a:r>
            <a:r>
              <a:rPr lang="vi-VN" sz="1900" dirty="0"/>
              <a:t>: Công </a:t>
            </a:r>
            <a:r>
              <a:rPr lang="vi-VN" sz="1900" dirty="0" err="1"/>
              <a:t>nghệ</a:t>
            </a:r>
            <a:r>
              <a:rPr lang="vi-VN" sz="1900" dirty="0"/>
              <a:t> </a:t>
            </a:r>
            <a:r>
              <a:rPr lang="vi-VN" sz="1900" dirty="0" err="1"/>
              <a:t>gốc</a:t>
            </a:r>
            <a:r>
              <a:rPr lang="vi-VN" sz="1900" dirty="0"/>
              <a:t>, công </a:t>
            </a:r>
            <a:r>
              <a:rPr lang="vi-VN" sz="1900" dirty="0" err="1"/>
              <a:t>nghệ</a:t>
            </a:r>
            <a:r>
              <a:rPr lang="vi-VN" sz="1900" dirty="0"/>
              <a:t> </a:t>
            </a:r>
            <a:r>
              <a:rPr lang="vi-VN" sz="1900" dirty="0" err="1"/>
              <a:t>nguồn</a:t>
            </a:r>
            <a:r>
              <a:rPr lang="vi-VN" sz="1900" dirty="0"/>
              <a:t>, nhân </a:t>
            </a:r>
            <a:r>
              <a:rPr lang="vi-VN" sz="1900" dirty="0" err="1"/>
              <a:t>lực</a:t>
            </a:r>
            <a:r>
              <a:rPr lang="vi-VN" sz="1900" dirty="0"/>
              <a:t> </a:t>
            </a:r>
            <a:r>
              <a:rPr lang="vi-VN" sz="1900" dirty="0" err="1"/>
              <a:t>chất</a:t>
            </a:r>
            <a:r>
              <a:rPr lang="vi-VN" sz="1900" dirty="0"/>
              <a:t> </a:t>
            </a:r>
            <a:r>
              <a:rPr lang="vi-VN" sz="1900" dirty="0" err="1"/>
              <a:t>lượng</a:t>
            </a:r>
            <a:r>
              <a:rPr lang="vi-VN" sz="1900" dirty="0"/>
              <a:t> cao; </a:t>
            </a:r>
            <a:r>
              <a:rPr lang="vi-VN" sz="1900" dirty="0" err="1"/>
              <a:t>chính</a:t>
            </a:r>
            <a:r>
              <a:rPr lang="vi-VN" sz="1900" dirty="0"/>
              <a:t> </a:t>
            </a:r>
            <a:r>
              <a:rPr lang="vi-VN" sz="1900" dirty="0" err="1"/>
              <a:t>sách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hạ</a:t>
            </a:r>
            <a:r>
              <a:rPr lang="vi-VN" sz="1900" dirty="0"/>
              <a:t> </a:t>
            </a:r>
            <a:r>
              <a:rPr lang="vi-VN" sz="1900" dirty="0" err="1"/>
              <a:t>tầng</a:t>
            </a:r>
            <a:r>
              <a:rPr lang="vi-VN" sz="1900" dirty="0"/>
              <a:t> </a:t>
            </a:r>
            <a:r>
              <a:rPr lang="vi-VN" sz="1900" dirty="0" err="1"/>
              <a:t>kỹ</a:t>
            </a:r>
            <a:r>
              <a:rPr lang="vi-VN" sz="1900" dirty="0"/>
              <a:t> </a:t>
            </a:r>
            <a:r>
              <a:rPr lang="vi-VN" sz="1900" dirty="0" err="1"/>
              <a:t>thuật</a:t>
            </a:r>
            <a:r>
              <a:rPr lang="vi-VN" sz="1900" dirty="0"/>
              <a:t> </a:t>
            </a:r>
            <a:r>
              <a:rPr lang="vi-VN" sz="1900" dirty="0" err="1"/>
              <a:t>số</a:t>
            </a:r>
            <a:r>
              <a:rPr lang="vi-VN" sz="1900" dirty="0"/>
              <a:t>; </a:t>
            </a:r>
            <a:r>
              <a:rPr lang="vi-VN" sz="1900" dirty="0" err="1"/>
              <a:t>quyền</a:t>
            </a:r>
            <a:r>
              <a:rPr lang="vi-VN" sz="1900" dirty="0"/>
              <a:t> </a:t>
            </a:r>
            <a:r>
              <a:rPr lang="vi-VN" sz="1900" dirty="0" err="1"/>
              <a:t>lực</a:t>
            </a:r>
            <a:r>
              <a:rPr lang="vi-VN" sz="1900" dirty="0"/>
              <a:t> </a:t>
            </a:r>
            <a:r>
              <a:rPr lang="vi-VN" sz="1900" dirty="0" err="1"/>
              <a:t>mềm</a:t>
            </a:r>
            <a:r>
              <a:rPr lang="vi-VN" sz="1900" dirty="0"/>
              <a:t>, biên </a:t>
            </a:r>
            <a:r>
              <a:rPr lang="vi-VN" sz="1900" dirty="0" err="1"/>
              <a:t>giới</a:t>
            </a:r>
            <a:r>
              <a:rPr lang="vi-VN" sz="1900" dirty="0"/>
              <a:t> </a:t>
            </a:r>
            <a:r>
              <a:rPr lang="vi-VN" sz="1900" dirty="0" err="1"/>
              <a:t>mềm</a:t>
            </a:r>
            <a:r>
              <a:rPr lang="vi-VN" sz="1900" dirty="0"/>
              <a:t>, an ninh không gian </a:t>
            </a:r>
            <a:r>
              <a:rPr lang="vi-VN" sz="1900" dirty="0" err="1"/>
              <a:t>mạng</a:t>
            </a:r>
            <a:r>
              <a:rPr lang="vi-VN" sz="1900" dirty="0"/>
              <a:t>, </a:t>
            </a:r>
            <a:r>
              <a:rPr lang="vi-VN" sz="1900" dirty="0" err="1"/>
              <a:t>tội</a:t>
            </a:r>
            <a:r>
              <a:rPr lang="vi-VN" sz="1900" dirty="0"/>
              <a:t> </a:t>
            </a:r>
            <a:r>
              <a:rPr lang="vi-VN" sz="1900" dirty="0" err="1"/>
              <a:t>phạm</a:t>
            </a:r>
            <a:r>
              <a:rPr lang="vi-VN" sz="1900" dirty="0"/>
              <a:t> công </a:t>
            </a:r>
            <a:r>
              <a:rPr lang="vi-VN" sz="1900" dirty="0" err="1"/>
              <a:t>nghệ</a:t>
            </a:r>
            <a:r>
              <a:rPr lang="vi-VN" sz="1900" dirty="0"/>
              <a:t> cao, xuyên </a:t>
            </a:r>
            <a:r>
              <a:rPr lang="vi-VN" sz="1900" dirty="0" err="1"/>
              <a:t>quốc</a:t>
            </a:r>
            <a:r>
              <a:rPr lang="vi-VN" sz="1900" dirty="0"/>
              <a:t> gia... </a:t>
            </a:r>
            <a:endParaRPr lang="vi-VN" sz="1900" dirty="0"/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/>
              <a:t>Theo </a:t>
            </a:r>
            <a:r>
              <a:rPr lang="vi-VN" sz="1900" dirty="0" err="1"/>
              <a:t>dự</a:t>
            </a:r>
            <a:r>
              <a:rPr lang="vi-VN" sz="1900" dirty="0"/>
              <a:t> </a:t>
            </a:r>
            <a:r>
              <a:rPr lang="vi-VN" sz="1900" dirty="0" err="1"/>
              <a:t>báo</a:t>
            </a:r>
            <a:r>
              <a:rPr lang="vi-VN" sz="1900" dirty="0"/>
              <a:t>, 20 năm </a:t>
            </a:r>
            <a:r>
              <a:rPr lang="vi-VN" sz="1900" dirty="0" err="1"/>
              <a:t>tới</a:t>
            </a:r>
            <a:r>
              <a:rPr lang="vi-VN" sz="1900" dirty="0"/>
              <a:t>,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có</a:t>
            </a:r>
            <a:r>
              <a:rPr lang="vi-VN" sz="1900" dirty="0"/>
              <a:t> </a:t>
            </a:r>
            <a:r>
              <a:rPr lang="vi-VN" sz="1900" dirty="0" err="1"/>
              <a:t>từ</a:t>
            </a:r>
            <a:r>
              <a:rPr lang="vi-VN" sz="1900" dirty="0"/>
              <a:t> 70 - 75% </a:t>
            </a:r>
            <a:r>
              <a:rPr lang="vi-VN" sz="1900" dirty="0" err="1"/>
              <a:t>những</a:t>
            </a:r>
            <a:r>
              <a:rPr lang="vi-VN" sz="1900" dirty="0"/>
              <a:t> công </a:t>
            </a:r>
            <a:r>
              <a:rPr lang="vi-VN" sz="1900" dirty="0" err="1"/>
              <a:t>việc</a:t>
            </a:r>
            <a:r>
              <a:rPr lang="vi-VN" sz="1900" dirty="0"/>
              <a:t> đơn </a:t>
            </a:r>
            <a:r>
              <a:rPr lang="vi-VN" sz="1900" dirty="0" err="1"/>
              <a:t>giản</a:t>
            </a:r>
            <a:r>
              <a:rPr lang="vi-VN" sz="1900" dirty="0"/>
              <a:t>, </a:t>
            </a:r>
            <a:r>
              <a:rPr lang="vi-VN" sz="1900" dirty="0" err="1"/>
              <a:t>thủ</a:t>
            </a:r>
            <a:r>
              <a:rPr lang="vi-VN" sz="1900" dirty="0"/>
              <a:t> công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bị</a:t>
            </a:r>
            <a:r>
              <a:rPr lang="vi-VN" sz="1900" dirty="0"/>
              <a:t> thay </a:t>
            </a:r>
            <a:r>
              <a:rPr lang="vi-VN" sz="1900" dirty="0" err="1"/>
              <a:t>thế</a:t>
            </a:r>
            <a:r>
              <a:rPr lang="vi-VN" sz="1900" dirty="0"/>
              <a:t>, </a:t>
            </a:r>
            <a:r>
              <a:rPr lang="vi-VN" sz="1900" dirty="0" err="1"/>
              <a:t>khiến</a:t>
            </a:r>
            <a:r>
              <a:rPr lang="vi-VN" sz="1900" dirty="0"/>
              <a:t> </a:t>
            </a:r>
            <a:r>
              <a:rPr lang="vi-VN" sz="1900" dirty="0" err="1"/>
              <a:t>hàng</a:t>
            </a:r>
            <a:r>
              <a:rPr lang="vi-VN" sz="1900" dirty="0"/>
              <a:t> </a:t>
            </a:r>
            <a:r>
              <a:rPr lang="vi-VN" sz="1900" dirty="0" err="1"/>
              <a:t>chục</a:t>
            </a:r>
            <a:r>
              <a:rPr lang="vi-VN" sz="1900" dirty="0"/>
              <a:t> </a:t>
            </a:r>
            <a:r>
              <a:rPr lang="vi-VN" sz="1900" dirty="0" err="1"/>
              <a:t>triệu</a:t>
            </a:r>
            <a:r>
              <a:rPr lang="vi-VN" sz="1900" dirty="0"/>
              <a:t> lao </a:t>
            </a:r>
            <a:r>
              <a:rPr lang="vi-VN" sz="1900" dirty="0" err="1"/>
              <a:t>động</a:t>
            </a:r>
            <a:r>
              <a:rPr lang="vi-VN" sz="1900" dirty="0"/>
              <a:t> </a:t>
            </a:r>
            <a:r>
              <a:rPr lang="vi-VN" sz="1900" dirty="0" err="1"/>
              <a:t>truyền</a:t>
            </a:r>
            <a:r>
              <a:rPr lang="vi-VN" sz="1900" dirty="0"/>
              <a:t> </a:t>
            </a:r>
            <a:r>
              <a:rPr lang="vi-VN" sz="1900" dirty="0" err="1"/>
              <a:t>thống</a:t>
            </a:r>
            <a:r>
              <a:rPr lang="vi-VN" sz="1900" dirty="0"/>
              <a:t> </a:t>
            </a:r>
            <a:r>
              <a:rPr lang="vi-VN" sz="1900" dirty="0" err="1"/>
              <a:t>bị</a:t>
            </a:r>
            <a:r>
              <a:rPr lang="vi-VN" sz="1900" dirty="0"/>
              <a:t> </a:t>
            </a:r>
            <a:r>
              <a:rPr lang="vi-VN" sz="1900" dirty="0" err="1"/>
              <a:t>thất</a:t>
            </a:r>
            <a:r>
              <a:rPr lang="vi-VN" sz="1900" dirty="0"/>
              <a:t> </a:t>
            </a:r>
            <a:r>
              <a:rPr lang="vi-VN" sz="1900" dirty="0" err="1"/>
              <a:t>nghiệp</a:t>
            </a:r>
            <a:r>
              <a:rPr lang="vi-VN" sz="1900" dirty="0"/>
              <a:t>, </a:t>
            </a:r>
            <a:r>
              <a:rPr lang="vi-VN" sz="1900" dirty="0" err="1"/>
              <a:t>đòi</a:t>
            </a:r>
            <a:r>
              <a:rPr lang="vi-VN" sz="1900" dirty="0"/>
              <a:t> </a:t>
            </a:r>
            <a:r>
              <a:rPr lang="vi-VN" sz="1900" dirty="0" err="1"/>
              <a:t>hỏi</a:t>
            </a:r>
            <a:r>
              <a:rPr lang="vi-VN" sz="1900" dirty="0"/>
              <a:t> </a:t>
            </a:r>
            <a:r>
              <a:rPr lang="vi-VN" sz="1900" dirty="0" err="1"/>
              <a:t>Nhà</a:t>
            </a:r>
            <a:r>
              <a:rPr lang="vi-VN" sz="1900" dirty="0"/>
              <a:t> </a:t>
            </a:r>
            <a:r>
              <a:rPr lang="vi-VN" sz="1900" dirty="0" err="1"/>
              <a:t>nước</a:t>
            </a:r>
            <a:r>
              <a:rPr lang="vi-VN" sz="1900" dirty="0"/>
              <a:t> </a:t>
            </a:r>
            <a:r>
              <a:rPr lang="vi-VN" sz="1900" dirty="0" err="1"/>
              <a:t>cần</a:t>
            </a:r>
            <a:r>
              <a:rPr lang="vi-VN" sz="1900" dirty="0"/>
              <a:t> </a:t>
            </a:r>
            <a:r>
              <a:rPr lang="vi-VN" sz="1900" dirty="0" err="1"/>
              <a:t>có</a:t>
            </a:r>
            <a:r>
              <a:rPr lang="vi-VN" sz="1900" dirty="0"/>
              <a:t> </a:t>
            </a:r>
            <a:r>
              <a:rPr lang="vi-VN" sz="1900" dirty="0" err="1"/>
              <a:t>sự</a:t>
            </a:r>
            <a:r>
              <a:rPr lang="vi-VN" sz="1900" dirty="0"/>
              <a:t> </a:t>
            </a:r>
            <a:r>
              <a:rPr lang="vi-VN" sz="1900" dirty="0" err="1"/>
              <a:t>chủ</a:t>
            </a:r>
            <a:r>
              <a:rPr lang="vi-VN" sz="1900" dirty="0"/>
              <a:t> </a:t>
            </a:r>
            <a:r>
              <a:rPr lang="vi-VN" sz="1900" dirty="0" err="1"/>
              <a:t>động</a:t>
            </a:r>
            <a:r>
              <a:rPr lang="vi-VN" sz="1900" dirty="0"/>
              <a:t> </a:t>
            </a:r>
            <a:r>
              <a:rPr lang="vi-VN" sz="1900" dirty="0" err="1"/>
              <a:t>ứng</a:t>
            </a:r>
            <a:r>
              <a:rPr lang="vi-VN" sz="1900" dirty="0"/>
              <a:t> </a:t>
            </a:r>
            <a:r>
              <a:rPr lang="vi-VN" sz="1900" dirty="0" err="1"/>
              <a:t>phó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kiểm</a:t>
            </a:r>
            <a:r>
              <a:rPr lang="vi-VN" sz="1900" dirty="0"/>
              <a:t> </a:t>
            </a:r>
            <a:r>
              <a:rPr lang="vi-VN" sz="1900" dirty="0" err="1"/>
              <a:t>soát</a:t>
            </a:r>
            <a:r>
              <a:rPr lang="vi-VN" sz="1900" dirty="0"/>
              <a:t> </a:t>
            </a:r>
            <a:r>
              <a:rPr lang="vi-VN" sz="1900" dirty="0" err="1"/>
              <a:t>tốt</a:t>
            </a:r>
            <a:r>
              <a:rPr lang="vi-VN" sz="1900" dirty="0"/>
              <a:t> </a:t>
            </a:r>
            <a:r>
              <a:rPr lang="vi-VN" sz="1900" dirty="0" err="1"/>
              <a:t>nhất</a:t>
            </a:r>
            <a:r>
              <a:rPr lang="vi-VN" sz="1900" dirty="0"/>
              <a:t> </a:t>
            </a:r>
            <a:r>
              <a:rPr lang="vi-VN" sz="1900" dirty="0" err="1"/>
              <a:t>để</a:t>
            </a:r>
            <a:r>
              <a:rPr lang="vi-VN" sz="1900" dirty="0"/>
              <a:t> </a:t>
            </a:r>
            <a:r>
              <a:rPr lang="vi-VN" sz="1900" dirty="0" err="1"/>
              <a:t>bảo</a:t>
            </a:r>
            <a:r>
              <a:rPr lang="vi-VN" sz="1900" dirty="0"/>
              <a:t> </a:t>
            </a:r>
            <a:r>
              <a:rPr lang="vi-VN" sz="1900" dirty="0" err="1"/>
              <a:t>đảm</a:t>
            </a:r>
            <a:r>
              <a:rPr lang="vi-VN" sz="1900" dirty="0"/>
              <a:t> an ninh cho </a:t>
            </a:r>
            <a:r>
              <a:rPr lang="vi-VN" sz="1900" dirty="0" err="1"/>
              <a:t>người</a:t>
            </a:r>
            <a:r>
              <a:rPr lang="vi-VN" sz="1900" dirty="0"/>
              <a:t> dân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chủ</a:t>
            </a:r>
            <a:r>
              <a:rPr lang="vi-VN" sz="1900" dirty="0"/>
              <a:t> </a:t>
            </a:r>
            <a:r>
              <a:rPr lang="vi-VN" sz="1900" dirty="0" err="1"/>
              <a:t>quyền</a:t>
            </a:r>
            <a:r>
              <a:rPr lang="vi-VN" sz="1900" dirty="0"/>
              <a:t> </a:t>
            </a:r>
            <a:r>
              <a:rPr lang="vi-VN" sz="1900" dirty="0" err="1"/>
              <a:t>của</a:t>
            </a:r>
            <a:r>
              <a:rPr lang="vi-VN" sz="1900" dirty="0"/>
              <a:t> </a:t>
            </a:r>
            <a:r>
              <a:rPr lang="vi-VN" sz="1900" dirty="0" err="1"/>
              <a:t>đất</a:t>
            </a:r>
            <a:r>
              <a:rPr lang="vi-VN" sz="1900" dirty="0"/>
              <a:t> </a:t>
            </a:r>
            <a:r>
              <a:rPr lang="vi-VN" sz="1900" dirty="0" err="1"/>
              <a:t>nước</a:t>
            </a:r>
            <a:r>
              <a:rPr lang="vi-VN" sz="1900" dirty="0"/>
              <a:t>.</a:t>
            </a:r>
            <a:endParaRPr lang="vi-VN" sz="1900" dirty="0"/>
          </a:p>
          <a:p>
            <a:pPr marL="0" indent="0" algn="just">
              <a:lnSpc>
                <a:spcPct val="90000"/>
              </a:lnSpc>
              <a:buNone/>
            </a:pPr>
            <a:endParaRPr lang="vi-VN" dirty="0"/>
          </a:p>
          <a:p>
            <a:pPr algn="just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31448" y="575371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thật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1" descr="https://photo-1-baomoi.zadn.vn/w700_r1/2018_12_31_354_29188326/1d1fbfeafaab13f54aba.jpg">
            <a:hlinkClick r:id="rId1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6230" y="324483"/>
            <a:ext cx="7951968" cy="523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936229" y="511946"/>
            <a:ext cx="4903406" cy="1320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lnSpcReduction="10000"/>
          </a:bodyPr>
          <a:lstStyle/>
          <a:p>
            <a:r>
              <a:rPr lang="vi-VN" b="1" dirty="0">
                <a:latin typeface="+mj-lt"/>
              </a:rPr>
              <a:t>Cơ </a:t>
            </a:r>
            <a:r>
              <a:rPr lang="vi-VN" b="1" dirty="0" err="1">
                <a:latin typeface="+mj-lt"/>
              </a:rPr>
              <a:t>hội</a:t>
            </a:r>
            <a:r>
              <a:rPr lang="vi-VN" b="1" dirty="0">
                <a:latin typeface="+mj-lt"/>
              </a:rPr>
              <a:t> cho </a:t>
            </a:r>
            <a:r>
              <a:rPr lang="vi-VN" b="1" dirty="0" err="1">
                <a:latin typeface="+mj-lt"/>
              </a:rPr>
              <a:t>các</a:t>
            </a:r>
            <a:r>
              <a:rPr lang="vi-VN" b="1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trường</a:t>
            </a:r>
            <a:r>
              <a:rPr lang="vi-VN" b="1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nghề</a:t>
            </a:r>
            <a:endParaRPr lang="en-US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vi-VN" dirty="0">
                <a:latin typeface="+mj-lt"/>
              </a:rPr>
              <a:t>Theo ông </a:t>
            </a:r>
            <a:r>
              <a:rPr lang="vi-VN" dirty="0" err="1">
                <a:latin typeface="+mj-lt"/>
              </a:rPr>
              <a:t>Đào</a:t>
            </a:r>
            <a:r>
              <a:rPr lang="vi-VN" dirty="0">
                <a:latin typeface="+mj-lt"/>
              </a:rPr>
              <a:t> Công </a:t>
            </a:r>
            <a:r>
              <a:rPr lang="vi-VN" dirty="0" err="1">
                <a:latin typeface="+mj-lt"/>
              </a:rPr>
              <a:t>Hải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Hiệu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trưởng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trường</a:t>
            </a:r>
            <a:r>
              <a:rPr lang="vi-VN" dirty="0">
                <a:latin typeface="+mj-lt"/>
              </a:rPr>
              <a:t> Cao </a:t>
            </a:r>
            <a:r>
              <a:rPr lang="vi-VN" dirty="0" err="1">
                <a:latin typeface="+mj-lt"/>
              </a:rPr>
              <a:t>đẳng</a:t>
            </a:r>
            <a:r>
              <a:rPr lang="vi-VN" dirty="0">
                <a:latin typeface="+mj-lt"/>
              </a:rPr>
              <a:t> Công </a:t>
            </a:r>
            <a:r>
              <a:rPr lang="vi-VN" dirty="0" err="1">
                <a:latin typeface="+mj-lt"/>
              </a:rPr>
              <a:t>nghệ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Nội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cuộc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mạng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này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sẽ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thúc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đẩy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đổi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mới</a:t>
            </a:r>
            <a:r>
              <a:rPr lang="vi-VN" dirty="0">
                <a:latin typeface="+mj-lt"/>
              </a:rPr>
              <a:t> trong </a:t>
            </a:r>
            <a:r>
              <a:rPr lang="vi-VN" dirty="0" err="1">
                <a:latin typeface="+mj-lt"/>
              </a:rPr>
              <a:t>giáo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tạo</a:t>
            </a:r>
            <a:r>
              <a:rPr lang="vi-VN" dirty="0">
                <a:latin typeface="+mj-lt"/>
              </a:rPr>
              <a:t> cơ </a:t>
            </a:r>
            <a:r>
              <a:rPr lang="vi-VN" dirty="0" err="1">
                <a:latin typeface="+mj-lt"/>
              </a:rPr>
              <a:t>hội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với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giáo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en-US" dirty="0">
                <a:latin typeface="+mj-lt"/>
              </a:rPr>
              <a:t>,</a:t>
            </a:r>
            <a:r>
              <a:rPr lang="vi-VN" dirty="0">
                <a:latin typeface="+mj-lt"/>
              </a:rPr>
              <a:t> </a:t>
            </a:r>
            <a:r>
              <a:rPr lang="en-US" dirty="0">
                <a:latin typeface="+mj-lt"/>
              </a:rPr>
              <a:t>p</a:t>
            </a:r>
            <a:r>
              <a:rPr lang="vi-VN" dirty="0" err="1">
                <a:latin typeface="+mj-lt"/>
              </a:rPr>
              <a:t>hát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triển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nhiều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mới</a:t>
            </a:r>
            <a:r>
              <a:rPr lang="en-US" dirty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-Song,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4.0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bậc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dirty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0" indent="0" algn="just">
              <a:buNone/>
            </a:pPr>
            <a:endParaRPr lang="vi-VN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122" name="Picture 2" descr="HÃ¬nh áº£nh cÃ³ liÃªn quan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10286"/>
          <a:stretch>
            <a:fillRect/>
          </a:stretch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211185" y="615233"/>
            <a:ext cx="9214376" cy="128089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TÁC ĐỘNG ĐẾN CÁC LĨNH VỰC KINH TẾ</a:t>
            </a:r>
            <a:b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7179519" y="2000791"/>
            <a:ext cx="2927185" cy="3880773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Nông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vi-V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" name="Picture 2" descr="HÃ¬nh áº£nh cÃ³ liÃªn qua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254" y="1734612"/>
            <a:ext cx="5201503" cy="414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38225" y="492517"/>
            <a:ext cx="10972800" cy="128089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 TÁC ĐỘNG CỦA CUỘC CÁCH MẠNG CÔNG NGHIỆP ĐẾN THỊ TR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 LAO ĐỘNG VIỆT NAM</a:t>
            </a:r>
            <a:endParaRPr lang="vi-VN" sz="2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>
          <a:xfrm>
            <a:off x="1855787" y="1952625"/>
            <a:ext cx="8915400" cy="3777622"/>
          </a:xfrm>
        </p:spPr>
        <p:txBody>
          <a:bodyPr>
            <a:no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hai,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nhân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cung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tin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 cơ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hậu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981201" y="566960"/>
            <a:ext cx="9313862" cy="128089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 DOANH THỜI 4.0 SẼ RA SAO</a:t>
            </a:r>
            <a:b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282939" y="1562100"/>
            <a:ext cx="2927185" cy="4943475"/>
          </a:xfrm>
        </p:spPr>
        <p:txBody>
          <a:bodyPr>
            <a:normAutofit lnSpcReduction="10000"/>
          </a:bodyPr>
          <a:lstStyle/>
          <a:p>
            <a:pPr fontAlgn="base"/>
            <a:r>
              <a:rPr lang="vi-VN" sz="1900" dirty="0" err="1"/>
              <a:t>Ngày</a:t>
            </a:r>
            <a:r>
              <a:rPr lang="vi-VN" sz="1900" dirty="0"/>
              <a:t> 24/2, </a:t>
            </a:r>
            <a:r>
              <a:rPr lang="vi-VN" sz="1900" dirty="0" err="1"/>
              <a:t>Trường</a:t>
            </a:r>
            <a:r>
              <a:rPr lang="vi-VN" sz="1900" dirty="0"/>
              <a:t> </a:t>
            </a:r>
            <a:r>
              <a:rPr lang="vi-VN" sz="1900" dirty="0" err="1"/>
              <a:t>Đại</a:t>
            </a:r>
            <a:r>
              <a:rPr lang="vi-VN" sz="1900" dirty="0"/>
              <a:t> </a:t>
            </a:r>
            <a:r>
              <a:rPr lang="vi-VN" sz="1900" dirty="0" err="1"/>
              <a:t>học</a:t>
            </a:r>
            <a:r>
              <a:rPr lang="vi-VN" sz="1900" dirty="0"/>
              <a:t> Đông Á </a:t>
            </a:r>
            <a:r>
              <a:rPr lang="vi-VN" sz="1900" dirty="0" err="1"/>
              <a:t>phối</a:t>
            </a:r>
            <a:r>
              <a:rPr lang="vi-VN" sz="1900" dirty="0"/>
              <a:t> </a:t>
            </a:r>
            <a:r>
              <a:rPr lang="vi-VN" sz="1900" dirty="0" err="1"/>
              <a:t>hợp</a:t>
            </a:r>
            <a:r>
              <a:rPr lang="vi-VN" sz="1900" dirty="0"/>
              <a:t> </a:t>
            </a:r>
            <a:r>
              <a:rPr lang="vi-VN" sz="1900" dirty="0" err="1"/>
              <a:t>với</a:t>
            </a:r>
            <a:r>
              <a:rPr lang="vi-VN" sz="1900" dirty="0"/>
              <a:t> Trung tâm nghiên </a:t>
            </a:r>
            <a:r>
              <a:rPr lang="vi-VN" sz="1900" dirty="0" err="1"/>
              <a:t>cứu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phát</a:t>
            </a:r>
            <a:r>
              <a:rPr lang="vi-VN" sz="1900" dirty="0"/>
              <a:t> </a:t>
            </a:r>
            <a:r>
              <a:rPr lang="vi-VN" sz="1900" dirty="0" err="1"/>
              <a:t>triển</a:t>
            </a:r>
            <a:r>
              <a:rPr lang="vi-VN" sz="1900" dirty="0"/>
              <a:t> kinh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(IEDRC, </a:t>
            </a:r>
            <a:r>
              <a:rPr lang="vi-VN" sz="1900" dirty="0" err="1"/>
              <a:t>trụ</a:t>
            </a:r>
            <a:r>
              <a:rPr lang="vi-VN" sz="1900" dirty="0"/>
              <a:t> </a:t>
            </a:r>
            <a:r>
              <a:rPr lang="vi-VN" sz="1900" dirty="0" err="1"/>
              <a:t>sở</a:t>
            </a:r>
            <a:r>
              <a:rPr lang="vi-VN" sz="1900" dirty="0"/>
              <a:t> </a:t>
            </a:r>
            <a:r>
              <a:rPr lang="vi-VN" sz="1900" dirty="0" err="1"/>
              <a:t>tại</a:t>
            </a:r>
            <a:r>
              <a:rPr lang="vi-VN" sz="1900" dirty="0"/>
              <a:t> </a:t>
            </a:r>
            <a:r>
              <a:rPr lang="vi-VN" sz="1900" dirty="0" err="1"/>
              <a:t>Hồng</a:t>
            </a:r>
            <a:r>
              <a:rPr lang="vi-VN" sz="1900" dirty="0"/>
              <a:t> </a:t>
            </a:r>
            <a:r>
              <a:rPr lang="vi-VN" sz="1900" dirty="0" err="1"/>
              <a:t>Kông</a:t>
            </a:r>
            <a:r>
              <a:rPr lang="vi-VN" sz="1900" dirty="0"/>
              <a:t>) </a:t>
            </a:r>
            <a:r>
              <a:rPr lang="vi-VN" sz="1900" dirty="0" err="1"/>
              <a:t>đã</a:t>
            </a:r>
            <a:r>
              <a:rPr lang="vi-VN" sz="1900" dirty="0"/>
              <a:t> </a:t>
            </a:r>
            <a:r>
              <a:rPr lang="vi-VN" sz="1900" dirty="0" err="1"/>
              <a:t>chức</a:t>
            </a:r>
            <a:r>
              <a:rPr lang="vi-VN" sz="1900" dirty="0"/>
              <a:t> </a:t>
            </a:r>
            <a:r>
              <a:rPr lang="vi-VN" sz="1900" dirty="0" err="1"/>
              <a:t>chuỗi</a:t>
            </a:r>
            <a:r>
              <a:rPr lang="vi-VN" sz="1900" dirty="0"/>
              <a:t> </a:t>
            </a:r>
            <a:r>
              <a:rPr lang="vi-VN" sz="1900" dirty="0" err="1"/>
              <a:t>hội</a:t>
            </a:r>
            <a:r>
              <a:rPr lang="vi-VN" sz="1900" dirty="0"/>
              <a:t> </a:t>
            </a:r>
            <a:r>
              <a:rPr lang="vi-VN" sz="1900" dirty="0" err="1"/>
              <a:t>thảo</a:t>
            </a:r>
            <a:r>
              <a:rPr lang="vi-VN" sz="1900" dirty="0"/>
              <a:t> khoa </a:t>
            </a:r>
            <a:r>
              <a:rPr lang="vi-VN" sz="1900" dirty="0" err="1"/>
              <a:t>học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gồm</a:t>
            </a:r>
            <a:r>
              <a:rPr lang="vi-VN" sz="1900" dirty="0"/>
              <a:t>: </a:t>
            </a:r>
            <a:r>
              <a:rPr lang="vi-VN" sz="1900" u="sng" dirty="0">
                <a:hlinkClick r:id="rId1"/>
              </a:rPr>
              <a:t>“Kinh doanh </a:t>
            </a:r>
            <a:r>
              <a:rPr lang="vi-VN" sz="1900" u="sng" dirty="0" err="1">
                <a:hlinkClick r:id="rId1"/>
              </a:rPr>
              <a:t>điện</a:t>
            </a:r>
            <a:r>
              <a:rPr lang="vi-VN" sz="1900" u="sng" dirty="0">
                <a:hlinkClick r:id="rId1"/>
              </a:rPr>
              <a:t> </a:t>
            </a:r>
            <a:r>
              <a:rPr lang="vi-VN" sz="1900" u="sng" dirty="0" err="1">
                <a:hlinkClick r:id="rId1"/>
              </a:rPr>
              <a:t>tử</a:t>
            </a:r>
            <a:r>
              <a:rPr lang="vi-VN" sz="1900" u="sng" dirty="0">
                <a:hlinkClick r:id="rId1"/>
              </a:rPr>
              <a:t> </a:t>
            </a:r>
            <a:r>
              <a:rPr lang="vi-VN" sz="1900" u="sng" dirty="0" err="1">
                <a:hlinkClick r:id="rId1"/>
              </a:rPr>
              <a:t>và</a:t>
            </a:r>
            <a:r>
              <a:rPr lang="vi-VN" sz="1900" u="sng" dirty="0">
                <a:hlinkClick r:id="rId1"/>
              </a:rPr>
              <a:t> </a:t>
            </a:r>
            <a:r>
              <a:rPr lang="vi-VN" sz="1900" u="sng" dirty="0" err="1">
                <a:hlinkClick r:id="rId1"/>
              </a:rPr>
              <a:t>ứng</a:t>
            </a:r>
            <a:r>
              <a:rPr lang="vi-VN" sz="1900" u="sng" dirty="0">
                <a:hlinkClick r:id="rId1"/>
              </a:rPr>
              <a:t> </a:t>
            </a:r>
            <a:r>
              <a:rPr lang="vi-VN" sz="1900" u="sng" dirty="0" err="1">
                <a:hlinkClick r:id="rId1"/>
              </a:rPr>
              <a:t>dụng</a:t>
            </a:r>
            <a:r>
              <a:rPr lang="vi-VN" sz="1900" u="sng" dirty="0">
                <a:hlinkClick r:id="rId1"/>
              </a:rPr>
              <a:t>” </a:t>
            </a:r>
            <a:r>
              <a:rPr lang="vi-VN" sz="1900" dirty="0" err="1"/>
              <a:t>lần</a:t>
            </a:r>
            <a:r>
              <a:rPr lang="vi-VN" sz="1900" dirty="0"/>
              <a:t> </a:t>
            </a:r>
            <a:r>
              <a:rPr lang="vi-VN" sz="1900" dirty="0" err="1"/>
              <a:t>thứ</a:t>
            </a:r>
            <a:r>
              <a:rPr lang="vi-VN" sz="1900" dirty="0"/>
              <a:t> 1, năm 2018 (</a:t>
            </a:r>
            <a:r>
              <a:rPr lang="vi-VN" sz="1900" dirty="0" err="1"/>
              <a:t>gọi</a:t>
            </a:r>
            <a:r>
              <a:rPr lang="vi-VN" sz="1900" dirty="0"/>
              <a:t> </a:t>
            </a:r>
            <a:r>
              <a:rPr lang="vi-VN" sz="1900" dirty="0" err="1"/>
              <a:t>tắt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ICEBA 2018),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i="1" dirty="0"/>
              <a:t>“Kinh </a:t>
            </a:r>
            <a:r>
              <a:rPr lang="vi-VN" sz="1900" i="1" dirty="0" err="1"/>
              <a:t>tế</a:t>
            </a:r>
            <a:r>
              <a:rPr lang="vi-VN" sz="1900" i="1" dirty="0"/>
              <a:t> </a:t>
            </a:r>
            <a:r>
              <a:rPr lang="vi-VN" sz="1900" i="1" dirty="0" err="1"/>
              <a:t>học</a:t>
            </a:r>
            <a:r>
              <a:rPr lang="vi-VN" sz="1900" i="1" dirty="0"/>
              <a:t> </a:t>
            </a:r>
            <a:r>
              <a:rPr lang="vi-VN" sz="1900" i="1" dirty="0" err="1"/>
              <a:t>quản</a:t>
            </a:r>
            <a:r>
              <a:rPr lang="vi-VN" sz="1900" i="1" dirty="0"/>
              <a:t> </a:t>
            </a:r>
            <a:r>
              <a:rPr lang="vi-VN" sz="1900" i="1" dirty="0" err="1"/>
              <a:t>trị</a:t>
            </a:r>
            <a:r>
              <a:rPr lang="vi-VN" sz="1900" i="1" dirty="0"/>
              <a:t> </a:t>
            </a:r>
            <a:r>
              <a:rPr lang="vi-VN" sz="1900" i="1" dirty="0" err="1"/>
              <a:t>và</a:t>
            </a:r>
            <a:r>
              <a:rPr lang="vi-VN" sz="1900" i="1" dirty="0"/>
              <a:t> </a:t>
            </a:r>
            <a:r>
              <a:rPr lang="vi-VN" sz="1900" i="1" dirty="0" err="1"/>
              <a:t>Quản</a:t>
            </a:r>
            <a:r>
              <a:rPr lang="vi-VN" sz="1900" i="1" dirty="0"/>
              <a:t> </a:t>
            </a:r>
            <a:r>
              <a:rPr lang="vi-VN" sz="1900" i="1" dirty="0" err="1"/>
              <a:t>trị</a:t>
            </a:r>
            <a:r>
              <a:rPr lang="vi-VN" sz="1900" i="1" dirty="0"/>
              <a:t> </a:t>
            </a:r>
            <a:r>
              <a:rPr lang="vi-VN" sz="1900" i="1" dirty="0" err="1"/>
              <a:t>Marketing</a:t>
            </a:r>
            <a:r>
              <a:rPr lang="vi-VN" sz="1900" i="1" dirty="0"/>
              <a:t>”</a:t>
            </a:r>
            <a:r>
              <a:rPr lang="vi-VN" sz="1900" dirty="0"/>
              <a:t> </a:t>
            </a:r>
            <a:r>
              <a:rPr lang="vi-VN" sz="1900" dirty="0" err="1"/>
              <a:t>lần</a:t>
            </a:r>
            <a:r>
              <a:rPr lang="vi-VN" sz="1900" dirty="0"/>
              <a:t> </a:t>
            </a:r>
            <a:r>
              <a:rPr lang="vi-VN" sz="1900" dirty="0" err="1"/>
              <a:t>thứ</a:t>
            </a:r>
            <a:r>
              <a:rPr lang="vi-VN" sz="1900" dirty="0"/>
              <a:t> 7, năm 2018 (</a:t>
            </a:r>
            <a:r>
              <a:rPr lang="vi-VN" sz="1900" dirty="0" err="1"/>
              <a:t>gọi</a:t>
            </a:r>
            <a:r>
              <a:rPr lang="vi-VN" sz="1900" dirty="0"/>
              <a:t> </a:t>
            </a:r>
            <a:r>
              <a:rPr lang="vi-VN" sz="1900" dirty="0" err="1"/>
              <a:t>tắt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CEBMM 2018)</a:t>
            </a:r>
            <a:endParaRPr lang="vi-VN" sz="1900" dirty="0"/>
          </a:p>
          <a:p>
            <a:endParaRPr lang="en-US" sz="1500" dirty="0"/>
          </a:p>
        </p:txBody>
      </p:sp>
      <p:pic>
        <p:nvPicPr>
          <p:cNvPr id="4" name="Picture 10" descr="https://img.giaoduc.net.vn/w801/Uploaded/2019/zgtzgo/2018_02_24/cachmang40.jpg">
            <a:hlinkClick r:id="rId2" tooltip="&quot;Các chuyên gia đã đưa ra những góc nhìn đa chiều về vấn đề nền tảng kinh doanh điện tử với công nghệ IoT (trí tuệ nhân tạo). Ảnh: TT&quot;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74" y="1673556"/>
            <a:ext cx="6740616" cy="3774744"/>
          </a:xfrm>
          <a:prstGeom prst="rect">
            <a:avLst/>
          </a:prstGeom>
          <a:noFill/>
        </p:spPr>
      </p:pic>
      <p:sp>
        <p:nvSpPr>
          <p:cNvPr id="5" name="Hình chữ nhật 4"/>
          <p:cNvSpPr/>
          <p:nvPr/>
        </p:nvSpPr>
        <p:spPr>
          <a:xfrm>
            <a:off x="1371866" y="5582403"/>
            <a:ext cx="5418666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(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Các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chuyên gia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đã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đưa ra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những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góc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nhìn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đa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chiều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về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vấn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đề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nền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tảng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kinh doanh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điện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tử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với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công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nghệ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IoT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(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trí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tuệ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nhân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tạo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).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Ảnh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: TT</a:t>
            </a:r>
            <a:r>
              <a:rPr lang="en-US" sz="1100" i="1" dirty="0">
                <a:solidFill>
                  <a:srgbClr val="000000"/>
                </a:solidFill>
                <a:ea typeface="Calibri" panose="020F0502020204030204" charset="0"/>
                <a:cs typeface="Times New Roman" panose="02020603050405020304" pitchFamily="18" charset="0"/>
              </a:rPr>
              <a:t> )</a:t>
            </a:r>
            <a:endParaRPr lang="vi-VN" sz="1100" dirty="0">
              <a:effectLst/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06084" y="276225"/>
            <a:ext cx="8596668" cy="1320800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 H</a:t>
            </a:r>
            <a:r>
              <a:rPr lang="vi-VN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 MỚI TRONG CHĂM SÓC SỨC KHỎE VÀ </a:t>
            </a:r>
            <a:r>
              <a:rPr lang="vi-VN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THẾ CỦA CÔNG NGHIỆP 4.0 TRONG CHĂM SÓC SỨC KHỎE</a:t>
            </a:r>
            <a:endParaRPr lang="en-US" sz="2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>
          <a:xfrm>
            <a:off x="6096000" y="1762125"/>
            <a:ext cx="5562600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000" b="1" dirty="0"/>
              <a:t>Xu </a:t>
            </a:r>
            <a:r>
              <a:rPr lang="vi-VN" sz="2000" b="1" dirty="0" err="1"/>
              <a:t>hướng</a:t>
            </a:r>
            <a:r>
              <a:rPr lang="vi-VN" sz="2000" b="1" dirty="0"/>
              <a:t> </a:t>
            </a:r>
            <a:r>
              <a:rPr lang="vi-VN" sz="2000" b="1" dirty="0" err="1"/>
              <a:t>mới</a:t>
            </a:r>
            <a:r>
              <a:rPr lang="vi-VN" sz="2000" b="1" dirty="0"/>
              <a:t> trong chăm </a:t>
            </a:r>
            <a:r>
              <a:rPr lang="vi-VN" sz="2000" b="1" dirty="0" err="1"/>
              <a:t>sóc</a:t>
            </a:r>
            <a:r>
              <a:rPr lang="vi-VN" sz="2000" b="1" dirty="0"/>
              <a:t> </a:t>
            </a:r>
            <a:r>
              <a:rPr lang="vi-VN" sz="2000" b="1" dirty="0" err="1"/>
              <a:t>sức</a:t>
            </a:r>
            <a:r>
              <a:rPr lang="vi-VN" sz="2000" b="1" dirty="0"/>
              <a:t> </a:t>
            </a:r>
            <a:r>
              <a:rPr lang="vi-VN" sz="2000" b="1" dirty="0" err="1"/>
              <a:t>khỏe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</a:t>
            </a:r>
            <a:r>
              <a:rPr lang="vi-VN" sz="2000" dirty="0" err="1"/>
              <a:t>rí</a:t>
            </a:r>
            <a:r>
              <a:rPr lang="vi-VN" sz="2000" dirty="0"/>
              <a:t> thông minh nhân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robot</a:t>
            </a:r>
            <a:r>
              <a:rPr lang="vi-VN" sz="2000" dirty="0"/>
              <a:t> đang </a:t>
            </a:r>
            <a:r>
              <a:rPr lang="vi-VN" sz="2000" dirty="0" err="1"/>
              <a:t>tái</a:t>
            </a:r>
            <a:r>
              <a:rPr lang="vi-VN" sz="2000" dirty="0"/>
              <a:t> </a:t>
            </a:r>
            <a:r>
              <a:rPr lang="vi-VN" sz="2000" dirty="0" err="1"/>
              <a:t>phát</a:t>
            </a:r>
            <a:r>
              <a:rPr lang="vi-VN" sz="2000" dirty="0"/>
              <a:t> minh </a:t>
            </a:r>
            <a:r>
              <a:rPr lang="vi-VN" sz="2000" dirty="0" err="1"/>
              <a:t>lực</a:t>
            </a:r>
            <a:r>
              <a:rPr lang="vi-VN" sz="2000" dirty="0"/>
              <a:t> </a:t>
            </a:r>
            <a:r>
              <a:rPr lang="vi-VN" sz="2000" dirty="0" err="1"/>
              <a:t>lượng</a:t>
            </a:r>
            <a:r>
              <a:rPr lang="vi-VN" sz="2000" dirty="0"/>
              <a:t> lao </a:t>
            </a:r>
            <a:r>
              <a:rPr lang="vi-VN" sz="2000" dirty="0" err="1"/>
              <a:t>động</a:t>
            </a:r>
            <a:r>
              <a:rPr lang="vi-VN" sz="2000" dirty="0"/>
              <a:t>. </a:t>
            </a:r>
            <a:r>
              <a:rPr lang="vi-VN" sz="2000" dirty="0" err="1"/>
              <a:t>Máy</a:t>
            </a:r>
            <a:r>
              <a:rPr lang="vi-VN" sz="2000" dirty="0"/>
              <a:t> bay </a:t>
            </a:r>
            <a:r>
              <a:rPr lang="vi-VN" sz="2000" dirty="0" err="1"/>
              <a:t>và</a:t>
            </a:r>
            <a:r>
              <a:rPr lang="vi-VN" sz="2000" dirty="0"/>
              <a:t> xe </a:t>
            </a:r>
            <a:r>
              <a:rPr lang="vi-VN" sz="2000" dirty="0" err="1"/>
              <a:t>ôtô</a:t>
            </a:r>
            <a:r>
              <a:rPr lang="vi-VN" sz="2000" dirty="0"/>
              <a:t> không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lái</a:t>
            </a:r>
            <a:r>
              <a:rPr lang="vi-VN" sz="2000" dirty="0"/>
              <a:t> đang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chuỗi</a:t>
            </a:r>
            <a:r>
              <a:rPr lang="vi-VN" sz="2000" dirty="0"/>
              <a:t> cung </a:t>
            </a:r>
            <a:r>
              <a:rPr lang="vi-VN" sz="2000" dirty="0" err="1"/>
              <a:t>ứng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hậu</a:t>
            </a:r>
            <a:r>
              <a:rPr lang="vi-VN" sz="2000" dirty="0"/>
              <a:t> </a:t>
            </a:r>
            <a:r>
              <a:rPr lang="vi-VN" sz="2000" dirty="0" err="1"/>
              <a:t>cần</a:t>
            </a:r>
            <a:r>
              <a:rPr lang="vi-VN" sz="2000" dirty="0"/>
              <a:t>, </a:t>
            </a:r>
            <a:r>
              <a:rPr lang="vi-VN" sz="2000" dirty="0" err="1"/>
              <a:t>đồng</a:t>
            </a:r>
            <a:r>
              <a:rPr lang="vi-VN" sz="2000" dirty="0"/>
              <a:t> </a:t>
            </a:r>
            <a:r>
              <a:rPr lang="vi-VN" sz="2000" dirty="0" err="1"/>
              <a:t>thời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sở</a:t>
            </a:r>
            <a:r>
              <a:rPr lang="vi-VN" sz="2000" dirty="0"/>
              <a:t> </a:t>
            </a:r>
            <a:r>
              <a:rPr lang="vi-VN" sz="2000" dirty="0" err="1"/>
              <a:t>thích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kỳ</a:t>
            </a:r>
            <a:r>
              <a:rPr lang="vi-VN" sz="2000" dirty="0"/>
              <a:t> </a:t>
            </a:r>
            <a:r>
              <a:rPr lang="vi-VN" sz="2000" dirty="0" err="1"/>
              <a:t>vọng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con </a:t>
            </a:r>
            <a:r>
              <a:rPr lang="vi-VN" sz="2000" dirty="0" err="1"/>
              <a:t>người</a:t>
            </a:r>
            <a:r>
              <a:rPr lang="vi-VN" sz="2000" dirty="0"/>
              <a:t>. </a:t>
            </a:r>
            <a:r>
              <a:rPr lang="vi-VN" sz="2000" dirty="0" err="1"/>
              <a:t>Đáng</a:t>
            </a:r>
            <a:r>
              <a:rPr lang="vi-VN" sz="2000" dirty="0"/>
              <a:t> </a:t>
            </a:r>
            <a:r>
              <a:rPr lang="vi-VN" sz="2000" dirty="0" err="1"/>
              <a:t>chú</a:t>
            </a:r>
            <a:r>
              <a:rPr lang="vi-VN" sz="2000" dirty="0"/>
              <a:t> ý hơn </a:t>
            </a:r>
            <a:r>
              <a:rPr lang="vi-VN" sz="2000" dirty="0" err="1"/>
              <a:t>cả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chăm </a:t>
            </a:r>
            <a:r>
              <a:rPr lang="vi-VN" sz="2000" dirty="0" err="1"/>
              <a:t>sóc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.</a:t>
            </a:r>
            <a:endParaRPr lang="vi-VN" sz="2000" dirty="0"/>
          </a:p>
          <a:p>
            <a:pPr>
              <a:lnSpc>
                <a:spcPct val="90000"/>
              </a:lnSpc>
            </a:pPr>
            <a:r>
              <a:rPr lang="en-US" sz="2000" b="1" dirty="0" err="1"/>
              <a:t>Uư</a:t>
            </a:r>
            <a:r>
              <a:rPr lang="vi-VN" sz="2000" b="1" dirty="0"/>
              <a:t> </a:t>
            </a:r>
            <a:r>
              <a:rPr lang="vi-VN" sz="2000" b="1" dirty="0" err="1"/>
              <a:t>thế</a:t>
            </a:r>
            <a:r>
              <a:rPr lang="vi-VN" sz="2000" b="1" dirty="0"/>
              <a:t> </a:t>
            </a:r>
            <a:r>
              <a:rPr lang="vi-VN" sz="2000" b="1" dirty="0" err="1"/>
              <a:t>của</a:t>
            </a:r>
            <a:r>
              <a:rPr lang="vi-VN" sz="2000" b="1" dirty="0"/>
              <a:t> công </a:t>
            </a:r>
            <a:r>
              <a:rPr lang="vi-VN" sz="2000" b="1" dirty="0" err="1"/>
              <a:t>nghệ</a:t>
            </a:r>
            <a:r>
              <a:rPr lang="vi-VN" sz="2000" b="1" dirty="0"/>
              <a:t> 4.0 trong chăm </a:t>
            </a:r>
            <a:r>
              <a:rPr lang="vi-VN" sz="2000" b="1" dirty="0" err="1"/>
              <a:t>sóc</a:t>
            </a:r>
            <a:r>
              <a:rPr lang="vi-VN" sz="2000" b="1" dirty="0"/>
              <a:t> </a:t>
            </a:r>
            <a:r>
              <a:rPr lang="vi-VN" sz="2000" b="1" dirty="0" err="1"/>
              <a:t>sức</a:t>
            </a:r>
            <a:r>
              <a:rPr lang="vi-VN" sz="2000" b="1" dirty="0"/>
              <a:t> </a:t>
            </a:r>
            <a:r>
              <a:rPr lang="vi-VN" sz="2000" b="1" dirty="0" err="1"/>
              <a:t>khỏe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vi-VN" sz="2000" dirty="0" err="1"/>
              <a:t>Với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 </a:t>
            </a:r>
            <a:r>
              <a:rPr lang="vi-VN" sz="2000" dirty="0" err="1"/>
              <a:t>ngày</a:t>
            </a:r>
            <a:r>
              <a:rPr lang="vi-VN" sz="2000" dirty="0"/>
              <a:t> </a:t>
            </a:r>
            <a:r>
              <a:rPr lang="vi-VN" sz="2000" dirty="0" err="1"/>
              <a:t>càng</a:t>
            </a:r>
            <a:r>
              <a:rPr lang="vi-VN" sz="2000" dirty="0"/>
              <a:t> tăng, </a:t>
            </a:r>
            <a:r>
              <a:rPr lang="vi-VN" sz="2000" dirty="0" err="1"/>
              <a:t>việc</a:t>
            </a:r>
            <a:r>
              <a:rPr lang="vi-VN" sz="2000" dirty="0"/>
              <a:t> chăm </a:t>
            </a:r>
            <a:r>
              <a:rPr lang="vi-VN" sz="2000" dirty="0" err="1"/>
              <a:t>sóc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 đang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tái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.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quả</a:t>
            </a:r>
            <a:r>
              <a:rPr lang="vi-VN" sz="2000" dirty="0"/>
              <a:t> y </a:t>
            </a:r>
            <a:r>
              <a:rPr lang="vi-VN" sz="2000" dirty="0" err="1"/>
              <a:t>tế</a:t>
            </a:r>
            <a:r>
              <a:rPr lang="vi-VN" sz="2000" dirty="0"/>
              <a:t> </a:t>
            </a:r>
            <a:r>
              <a:rPr lang="vi-VN" sz="2000" dirty="0" err="1"/>
              <a:t>đòi</a:t>
            </a:r>
            <a:r>
              <a:rPr lang="vi-VN" sz="2000" dirty="0"/>
              <a:t> </a:t>
            </a:r>
            <a:r>
              <a:rPr lang="vi-VN" sz="2000" dirty="0" err="1"/>
              <a:t>hỏi</a:t>
            </a:r>
            <a:r>
              <a:rPr lang="vi-VN" sz="2000" dirty="0"/>
              <a:t> </a:t>
            </a:r>
            <a:r>
              <a:rPr lang="vi-VN" sz="2000" dirty="0" err="1"/>
              <a:t>phải</a:t>
            </a:r>
            <a:r>
              <a:rPr lang="vi-VN" sz="2000" dirty="0"/>
              <a:t> </a:t>
            </a:r>
            <a:r>
              <a:rPr lang="vi-VN" sz="2000" dirty="0" err="1"/>
              <a:t>chính</a:t>
            </a:r>
            <a:r>
              <a:rPr lang="vi-VN" sz="2000" dirty="0"/>
              <a:t> </a:t>
            </a:r>
            <a:r>
              <a:rPr lang="vi-VN" sz="2000" dirty="0" err="1"/>
              <a:t>xác</a:t>
            </a:r>
            <a:r>
              <a:rPr lang="vi-VN" sz="2000" dirty="0"/>
              <a:t> hơn, </a:t>
            </a:r>
            <a:r>
              <a:rPr lang="vi-VN" sz="2000" dirty="0" err="1"/>
              <a:t>đáp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đa </a:t>
            </a:r>
            <a:r>
              <a:rPr lang="vi-VN" sz="2000" dirty="0" err="1"/>
              <a:t>dạng</a:t>
            </a:r>
            <a:r>
              <a:rPr lang="vi-VN" sz="2000" dirty="0"/>
              <a:t> </a:t>
            </a:r>
            <a:r>
              <a:rPr lang="vi-VN" sz="2000" dirty="0" err="1"/>
              <a:t>mặt</a:t>
            </a:r>
            <a:r>
              <a:rPr lang="vi-VN" sz="2000" dirty="0"/>
              <a:t> </a:t>
            </a:r>
            <a:r>
              <a:rPr lang="vi-VN" sz="2000" dirty="0" err="1"/>
              <a:t>bệnh</a:t>
            </a:r>
            <a:r>
              <a:rPr lang="vi-VN" sz="2000" dirty="0"/>
              <a:t> hơn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vì</a:t>
            </a:r>
            <a:r>
              <a:rPr lang="vi-VN" sz="2000" dirty="0"/>
              <a:t> </a:t>
            </a:r>
            <a:r>
              <a:rPr lang="vi-VN" sz="2000" dirty="0" err="1"/>
              <a:t>thế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triển</a:t>
            </a:r>
            <a:r>
              <a:rPr lang="vi-VN" sz="2000" dirty="0"/>
              <a:t> khai </a:t>
            </a:r>
            <a:r>
              <a:rPr lang="vi-VN" sz="2000" dirty="0" err="1"/>
              <a:t>các</a:t>
            </a:r>
            <a:r>
              <a:rPr lang="vi-VN" sz="2000" dirty="0"/>
              <a:t> phương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tiếp</a:t>
            </a:r>
            <a:r>
              <a:rPr lang="vi-VN" sz="2000" dirty="0"/>
              <a:t> </a:t>
            </a:r>
            <a:r>
              <a:rPr lang="vi-VN" sz="2000" dirty="0" err="1"/>
              <a:t>cận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.</a:t>
            </a:r>
            <a:endParaRPr lang="en-US" sz="1200" b="1" dirty="0"/>
          </a:p>
          <a:p>
            <a:pPr>
              <a:lnSpc>
                <a:spcPct val="90000"/>
              </a:lnSpc>
            </a:pPr>
            <a:endParaRPr lang="vi-VN" sz="1200" b="1" dirty="0"/>
          </a:p>
          <a:p>
            <a:pPr marL="0" indent="0">
              <a:lnSpc>
                <a:spcPct val="90000"/>
              </a:lnSpc>
              <a:buNone/>
            </a:pPr>
            <a:endParaRPr lang="vi-VN" sz="1100" dirty="0"/>
          </a:p>
          <a:p>
            <a:pPr>
              <a:lnSpc>
                <a:spcPct val="90000"/>
              </a:lnSpc>
            </a:pPr>
            <a:endParaRPr lang="en-US" sz="1100" b="1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6" name="Picture 11" descr="http://vietsens.vn/wp-content/uploads/2018/11/Cong_nghe_4.0_dang_co_tac_dong_manh_me_den_viec_cham_soc_suc_khoe_resize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2"/>
          <a:stretch>
            <a:fillRect/>
          </a:stretch>
        </p:blipFill>
        <p:spPr>
          <a:xfrm>
            <a:off x="772584" y="1597025"/>
            <a:ext cx="4856691" cy="44848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vi-VN" sz="4400" b="1" dirty="0">
                <a:solidFill>
                  <a:srgbClr val="FF0000"/>
                </a:solidFill>
              </a:rPr>
              <a:t>Tên </a:t>
            </a:r>
            <a:r>
              <a:rPr lang="vi-VN" sz="4400" b="1" dirty="0" err="1">
                <a:solidFill>
                  <a:srgbClr val="FF0000"/>
                </a:solidFill>
              </a:rPr>
              <a:t>thành</a:t>
            </a:r>
            <a:r>
              <a:rPr lang="vi-VN" sz="4400" b="1" dirty="0">
                <a:solidFill>
                  <a:srgbClr val="FF0000"/>
                </a:solidFill>
              </a:rPr>
              <a:t> viên </a:t>
            </a:r>
            <a:r>
              <a:rPr lang="vi-VN" sz="4400" b="1" dirty="0" err="1">
                <a:solidFill>
                  <a:srgbClr val="FF0000"/>
                </a:solidFill>
              </a:rPr>
              <a:t>nhóm</a:t>
            </a:r>
            <a:endParaRPr lang="en-US" sz="4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ỗ dành sẵn cho Nội dung 2"/>
          <p:cNvGraphicFramePr>
            <a:graphicFrameLocks noGrp="1"/>
          </p:cNvGraphicFramePr>
          <p:nvPr>
            <p:ph idx="1"/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echtimes.vn/wp-content/uploads/2018/07/Truy-xuat-techtimes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8" r="334"/>
          <a:stretch>
            <a:fillRect/>
          </a:stretch>
        </p:blipFill>
        <p:spPr bwMode="auto">
          <a:xfrm>
            <a:off x="5528582" y="-8703"/>
            <a:ext cx="6663418" cy="6866704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457326" y="304800"/>
            <a:ext cx="4772024" cy="16732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CÁNH CỬA DẪN ĐẾN NGÀNH CÔNG NGHIỆP 4.0 TRONG XÂY DỰNG</a:t>
            </a:r>
            <a:endParaRPr lang="en-US" sz="2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677460" y="1978025"/>
            <a:ext cx="3851122" cy="3880773"/>
          </a:xfrm>
        </p:spPr>
        <p:txBody>
          <a:bodyPr>
            <a:normAutofit/>
          </a:bodyPr>
          <a:lstStyle/>
          <a:p>
            <a:pPr algn="just"/>
            <a:r>
              <a:rPr lang="vi-VN" sz="2000" dirty="0" err="1">
                <a:solidFill>
                  <a:schemeClr val="tx1"/>
                </a:solidFill>
              </a:rPr>
              <a:t>Với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mục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đích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mời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chào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các</a:t>
            </a:r>
            <a:r>
              <a:rPr lang="vi-VN" sz="2000" dirty="0">
                <a:solidFill>
                  <a:schemeClr val="tx1"/>
                </a:solidFill>
              </a:rPr>
              <a:t> doanh </a:t>
            </a:r>
            <a:r>
              <a:rPr lang="vi-VN" sz="2000" dirty="0" err="1">
                <a:solidFill>
                  <a:schemeClr val="tx1"/>
                </a:solidFill>
              </a:rPr>
              <a:t>nghiệp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Việt</a:t>
            </a:r>
            <a:r>
              <a:rPr lang="vi-VN" sz="2000" dirty="0">
                <a:solidFill>
                  <a:schemeClr val="tx1"/>
                </a:solidFill>
              </a:rPr>
              <a:t> Nam tham </a:t>
            </a:r>
            <a:r>
              <a:rPr lang="vi-VN" sz="2000" dirty="0" err="1">
                <a:solidFill>
                  <a:schemeClr val="tx1"/>
                </a:solidFill>
              </a:rPr>
              <a:t>dự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sự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kiện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lớn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này</a:t>
            </a:r>
            <a:r>
              <a:rPr lang="vi-VN" sz="2000" dirty="0">
                <a:solidFill>
                  <a:schemeClr val="tx1"/>
                </a:solidFill>
              </a:rPr>
              <a:t>, Ban </a:t>
            </a:r>
            <a:r>
              <a:rPr lang="vi-VN" sz="2000" dirty="0" err="1">
                <a:solidFill>
                  <a:schemeClr val="tx1"/>
                </a:solidFill>
              </a:rPr>
              <a:t>lãnh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đạo</a:t>
            </a:r>
            <a:r>
              <a:rPr lang="vi-VN" sz="2000" dirty="0">
                <a:solidFill>
                  <a:schemeClr val="tx1"/>
                </a:solidFill>
              </a:rPr>
              <a:t> Công ty IMPACT </a:t>
            </a:r>
            <a:r>
              <a:rPr lang="vi-VN" sz="2000" dirty="0" err="1">
                <a:solidFill>
                  <a:schemeClr val="tx1"/>
                </a:solidFill>
              </a:rPr>
              <a:t>Exhibition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Manegement</a:t>
            </a:r>
            <a:r>
              <a:rPr lang="vi-VN" sz="2000" dirty="0">
                <a:solidFill>
                  <a:schemeClr val="tx1"/>
                </a:solidFill>
              </a:rPr>
              <a:t>, đơn </a:t>
            </a:r>
            <a:r>
              <a:rPr lang="vi-VN" sz="2000" dirty="0" err="1">
                <a:solidFill>
                  <a:schemeClr val="tx1"/>
                </a:solidFill>
              </a:rPr>
              <a:t>vị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tổ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chức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triển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lãm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đã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có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mặt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tại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Việt</a:t>
            </a:r>
            <a:r>
              <a:rPr lang="vi-VN" sz="2000" dirty="0">
                <a:solidFill>
                  <a:schemeClr val="tx1"/>
                </a:solidFill>
              </a:rPr>
              <a:t> Nam </a:t>
            </a:r>
            <a:r>
              <a:rPr lang="vi-VN" sz="2000" dirty="0" err="1">
                <a:solidFill>
                  <a:schemeClr val="tx1"/>
                </a:solidFill>
              </a:rPr>
              <a:t>để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trực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tiếp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gặp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gỡ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các</a:t>
            </a:r>
            <a:r>
              <a:rPr lang="vi-VN" sz="2000" dirty="0">
                <a:solidFill>
                  <a:schemeClr val="tx1"/>
                </a:solidFill>
              </a:rPr>
              <a:t> doanh </a:t>
            </a:r>
            <a:r>
              <a:rPr lang="vi-VN" sz="2000" dirty="0" err="1">
                <a:solidFill>
                  <a:schemeClr val="tx1"/>
                </a:solidFill>
              </a:rPr>
              <a:t>nghiệp</a:t>
            </a:r>
            <a:r>
              <a:rPr lang="vi-VN" sz="2000" dirty="0">
                <a:solidFill>
                  <a:schemeClr val="tx1"/>
                </a:solidFill>
              </a:rPr>
              <a:t>.</a:t>
            </a:r>
            <a:endParaRPr lang="vi-VN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MẠNG CÔNG NGHIỆP SẺ GIÚP VIỆT NAM PHÁT TRIỂN NHẢY VỌT</a:t>
            </a:r>
            <a:b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17" descr="Cách mạng công nghiệp 4.0 sẽ giúp Việt Nam phát triển nhảy vọt">
            <a:hlinkClick r:id="rId1" tooltip="&quot;Thủ tướng Chính phủ Nguyễn Xuân Phúc thăm triển lãm quốc tế về Công nghiệp thông minh - Industry 4.0 Summit 2018. Ảnh: Trọng Đạt.&quot;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7748" y="1650969"/>
            <a:ext cx="4248638" cy="3302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Hình chữ nhật 4"/>
          <p:cNvSpPr/>
          <p:nvPr/>
        </p:nvSpPr>
        <p:spPr>
          <a:xfrm>
            <a:off x="1717323" y="5136521"/>
            <a:ext cx="3370322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tướng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Xuân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thăm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thông minh -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vi-VN" sz="1100" dirty="0">
              <a:effectLst/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6" name="Hình chữ nhật 5"/>
          <p:cNvSpPr/>
          <p:nvPr/>
        </p:nvSpPr>
        <p:spPr>
          <a:xfrm>
            <a:off x="5812653" y="2530708"/>
            <a:ext cx="6160272" cy="2174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4000"/>
              </a:lnSpc>
            </a:pP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13/7,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Ban Kinh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Trung ương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thông minh -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2018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CMCN 4.0”.</a:t>
            </a:r>
            <a:endParaRPr lang="vi-VN" sz="2000" dirty="0">
              <a:effectLst/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GIỚI TRẺ VN CẦN LÀM GÌ ĐỂ NẮM BẮT C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HỘI TRONG CMCN 4.0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6096000" y="2006600"/>
            <a:ext cx="5902152" cy="446087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vi-VN" dirty="0"/>
              <a:t>“Tôi </a:t>
            </a:r>
            <a:r>
              <a:rPr lang="vi-VN" dirty="0" err="1"/>
              <a:t>gợi</a:t>
            </a:r>
            <a:r>
              <a:rPr lang="vi-VN" dirty="0"/>
              <a:t> ý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trẻ</a:t>
            </a:r>
            <a:r>
              <a:rPr lang="vi-VN" dirty="0"/>
              <a:t> ASEAN </a:t>
            </a:r>
            <a:r>
              <a:rPr lang="vi-VN" dirty="0" err="1"/>
              <a:t>rằng</a:t>
            </a:r>
            <a:r>
              <a:rPr lang="vi-VN" dirty="0"/>
              <a:t>,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hãy</a:t>
            </a:r>
            <a:r>
              <a:rPr lang="vi-VN" dirty="0"/>
              <a:t> tư duy, suy </a:t>
            </a:r>
            <a:r>
              <a:rPr lang="vi-VN" dirty="0" err="1"/>
              <a:t>nghĩ</a:t>
            </a:r>
            <a:r>
              <a:rPr lang="vi-VN" dirty="0"/>
              <a:t> </a:t>
            </a:r>
            <a:r>
              <a:rPr lang="vi-VN" dirty="0" err="1"/>
              <a:t>vượt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.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sự</a:t>
            </a:r>
            <a:r>
              <a:rPr lang="vi-VN" dirty="0"/>
              <a:t> ra </a:t>
            </a:r>
            <a:r>
              <a:rPr lang="vi-VN" dirty="0" err="1"/>
              <a:t>đời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4.0,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nền</a:t>
            </a:r>
            <a:r>
              <a:rPr lang="vi-VN" dirty="0"/>
              <a:t> kinh </a:t>
            </a:r>
            <a:r>
              <a:rPr lang="vi-VN" dirty="0" err="1"/>
              <a:t>tế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kỷ</a:t>
            </a:r>
            <a:r>
              <a:rPr lang="vi-VN" dirty="0"/>
              <a:t> nguyên công </a:t>
            </a:r>
            <a:r>
              <a:rPr lang="vi-VN" dirty="0" err="1"/>
              <a:t>nghệ</a:t>
            </a:r>
            <a:r>
              <a:rPr lang="vi-VN" dirty="0"/>
              <a:t> trong tương lai, </a:t>
            </a:r>
            <a:r>
              <a:rPr lang="vi-VN" dirty="0" err="1"/>
              <a:t>hãy</a:t>
            </a:r>
            <a:r>
              <a:rPr lang="vi-VN" dirty="0"/>
              <a:t> coi </a:t>
            </a:r>
            <a:r>
              <a:rPr lang="vi-VN" dirty="0" err="1"/>
              <a:t>chúng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cơ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 ta.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niềm</a:t>
            </a:r>
            <a:r>
              <a:rPr lang="vi-VN" dirty="0"/>
              <a:t> </a:t>
            </a:r>
            <a:r>
              <a:rPr lang="vi-VN" dirty="0" err="1"/>
              <a:t>đam</a:t>
            </a:r>
            <a:r>
              <a:rPr lang="vi-VN" dirty="0"/>
              <a:t> mê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kinh </a:t>
            </a:r>
            <a:r>
              <a:rPr lang="vi-VN" dirty="0" err="1"/>
              <a:t>nghiệm</a:t>
            </a:r>
            <a:r>
              <a:rPr lang="vi-VN" dirty="0"/>
              <a:t> đi </a:t>
            </a:r>
            <a:r>
              <a:rPr lang="vi-VN" dirty="0" err="1"/>
              <a:t>trước.Nếu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giữ</a:t>
            </a:r>
            <a:r>
              <a:rPr lang="vi-VN" dirty="0"/>
              <a:t> </a:t>
            </a:r>
            <a:r>
              <a:rPr lang="vi-VN" dirty="0" err="1"/>
              <a:t>lối</a:t>
            </a:r>
            <a:r>
              <a:rPr lang="vi-VN" dirty="0"/>
              <a:t> tư duy thông </a:t>
            </a:r>
            <a:r>
              <a:rPr lang="vi-VN" dirty="0" err="1"/>
              <a:t>thường</a:t>
            </a:r>
            <a:r>
              <a:rPr lang="vi-VN" dirty="0"/>
              <a:t>,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nghìn</a:t>
            </a:r>
            <a:r>
              <a:rPr lang="vi-VN" dirty="0"/>
              <a:t>,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chục</a:t>
            </a:r>
            <a:r>
              <a:rPr lang="vi-VN" dirty="0"/>
              <a:t> </a:t>
            </a:r>
            <a:r>
              <a:rPr lang="vi-VN" dirty="0" err="1"/>
              <a:t>nghìn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luôn ở </a:t>
            </a:r>
            <a:r>
              <a:rPr lang="vi-VN" dirty="0" err="1"/>
              <a:t>phía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vì</a:t>
            </a:r>
            <a:r>
              <a:rPr lang="vi-VN" dirty="0"/>
              <a:t> </a:t>
            </a:r>
            <a:r>
              <a:rPr lang="vi-VN" dirty="0" err="1"/>
              <a:t>họ</a:t>
            </a:r>
            <a:r>
              <a:rPr lang="vi-VN" dirty="0"/>
              <a:t>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sớm</a:t>
            </a:r>
            <a:r>
              <a:rPr lang="vi-VN" dirty="0"/>
              <a:t> hơn </a:t>
            </a:r>
            <a:r>
              <a:rPr lang="vi-VN" dirty="0" err="1"/>
              <a:t>bạn</a:t>
            </a:r>
            <a:r>
              <a:rPr lang="vi-VN" dirty="0"/>
              <a:t>. Nhưng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trẻ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chấp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rủi</a:t>
            </a:r>
            <a:r>
              <a:rPr lang="vi-VN" dirty="0"/>
              <a:t> ro.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phương </a:t>
            </a:r>
            <a:r>
              <a:rPr lang="vi-VN" dirty="0" err="1"/>
              <a:t>pháp</a:t>
            </a:r>
            <a:r>
              <a:rPr lang="vi-VN" dirty="0"/>
              <a:t> “phi </a:t>
            </a:r>
            <a:r>
              <a:rPr lang="vi-VN" dirty="0" err="1"/>
              <a:t>thường</a:t>
            </a:r>
            <a:r>
              <a:rPr lang="vi-VN" dirty="0"/>
              <a:t>”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mục</a:t>
            </a:r>
            <a:r>
              <a:rPr lang="vi-VN" dirty="0"/>
              <a:t> tiêu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. Tôi tin </a:t>
            </a:r>
            <a:r>
              <a:rPr lang="vi-VN" dirty="0" err="1"/>
              <a:t>chúng</a:t>
            </a:r>
            <a:r>
              <a:rPr lang="vi-VN" dirty="0"/>
              <a:t> ta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nên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</a:t>
            </a:r>
            <a:r>
              <a:rPr lang="vi-VN" dirty="0" err="1"/>
              <a:t>diệu</a:t>
            </a:r>
            <a:r>
              <a:rPr lang="vi-VN" dirty="0"/>
              <a:t>”, ông </a:t>
            </a:r>
            <a:r>
              <a:rPr lang="vi-VN" dirty="0" err="1"/>
              <a:t>Syed</a:t>
            </a:r>
            <a:r>
              <a:rPr lang="vi-VN" dirty="0"/>
              <a:t> </a:t>
            </a:r>
            <a:r>
              <a:rPr lang="vi-VN" dirty="0" err="1"/>
              <a:t>Saddiq</a:t>
            </a:r>
            <a:r>
              <a:rPr lang="vi-VN" dirty="0"/>
              <a:t> chia </a:t>
            </a:r>
            <a:r>
              <a:rPr lang="vi-VN" dirty="0" err="1"/>
              <a:t>sẻ</a:t>
            </a:r>
            <a:r>
              <a:rPr lang="vi-VN" dirty="0"/>
              <a:t>.</a:t>
            </a:r>
            <a:endParaRPr lang="vi-VN" dirty="0"/>
          </a:p>
          <a:p>
            <a:pPr algn="just">
              <a:lnSpc>
                <a:spcPct val="90000"/>
              </a:lnSpc>
            </a:pPr>
            <a:endParaRPr lang="en-US" sz="1200" dirty="0"/>
          </a:p>
        </p:txBody>
      </p:sp>
      <p:pic>
        <p:nvPicPr>
          <p:cNvPr id="4" name="Picture 25" descr="&#10;Syed Saddiq Abdul Rahman, Bộ trưởng Thanh niên và Thể thao Malaysia&#10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1" y="2016125"/>
            <a:ext cx="2971799" cy="3460749"/>
          </a:xfrm>
          <a:prstGeom prst="rect">
            <a:avLst/>
          </a:prstGeom>
          <a:noFill/>
        </p:spPr>
      </p:pic>
      <p:sp>
        <p:nvSpPr>
          <p:cNvPr id="5" name="Hình chữ nhật 4"/>
          <p:cNvSpPr/>
          <p:nvPr/>
        </p:nvSpPr>
        <p:spPr>
          <a:xfrm>
            <a:off x="2686051" y="5626864"/>
            <a:ext cx="2971799" cy="632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Ông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Syed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Saddiq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Rahman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Thanh niên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thao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Malaysia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WEF ASEAN 2018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</a:t>
            </a:r>
            <a:r>
              <a:rPr lang="en-US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vi-VN" sz="2000" dirty="0">
              <a:effectLst/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TRẠNG CỦA CUỘC CÁCH MẠNG CÔNG NGHIỆP 4.0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138651" y="2140281"/>
            <a:ext cx="3957349" cy="3880773"/>
          </a:xfrm>
        </p:spPr>
        <p:txBody>
          <a:bodyPr>
            <a:normAutofit/>
          </a:bodyPr>
          <a:lstStyle/>
          <a:p>
            <a:pPr fontAlgn="base">
              <a:lnSpc>
                <a:spcPct val="90000"/>
              </a:lnSpc>
            </a:pPr>
            <a:r>
              <a:rPr lang="vi-VN" dirty="0"/>
              <a:t>- Theo </a:t>
            </a:r>
            <a:r>
              <a:rPr lang="vi-VN" dirty="0" err="1"/>
              <a:t>ước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, </a:t>
            </a:r>
            <a:r>
              <a:rPr lang="vi-VN" dirty="0" err="1"/>
              <a:t>đến</a:t>
            </a:r>
            <a:r>
              <a:rPr lang="vi-VN" dirty="0"/>
              <a:t> năm 2030, 90% dân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thông minh,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tuệ</a:t>
            </a:r>
            <a:r>
              <a:rPr lang="vi-VN" dirty="0"/>
              <a:t> nhân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thay con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trong </a:t>
            </a:r>
            <a:r>
              <a:rPr lang="vi-VN" dirty="0" err="1"/>
              <a:t>các</a:t>
            </a:r>
            <a:r>
              <a:rPr lang="vi-VN" dirty="0"/>
              <a:t> công ty, doanh </a:t>
            </a:r>
            <a:r>
              <a:rPr lang="vi-VN" dirty="0" err="1"/>
              <a:t>nghiệp</a:t>
            </a:r>
            <a:r>
              <a:rPr lang="vi-VN" dirty="0"/>
              <a:t>, ô-tô không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lái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chiếm</a:t>
            </a:r>
            <a:r>
              <a:rPr lang="vi-VN" dirty="0"/>
              <a:t> 10%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ô-tô ở </a:t>
            </a:r>
            <a:r>
              <a:rPr lang="vi-VN" dirty="0" err="1"/>
              <a:t>Mỹ</a:t>
            </a:r>
            <a:r>
              <a:rPr lang="vi-VN" dirty="0"/>
              <a:t>, .</a:t>
            </a:r>
            <a:r>
              <a:rPr lang="vi-VN" dirty="0" err="1"/>
              <a:t>v.v</a:t>
            </a:r>
            <a:r>
              <a:rPr lang="vi-VN" dirty="0"/>
              <a:t>...</a:t>
            </a:r>
            <a:endParaRPr lang="vi-VN" dirty="0"/>
          </a:p>
          <a:p>
            <a:pPr fontAlgn="base">
              <a:lnSpc>
                <a:spcPct val="90000"/>
              </a:lnSpc>
            </a:pPr>
            <a:r>
              <a:rPr lang="vi-VN" dirty="0"/>
              <a:t>- Đây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cuộc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tiền</a:t>
            </a:r>
            <a:r>
              <a:rPr lang="vi-VN" dirty="0"/>
              <a:t> </a:t>
            </a:r>
            <a:r>
              <a:rPr lang="vi-VN" dirty="0" err="1"/>
              <a:t>lệ</a:t>
            </a:r>
            <a:r>
              <a:rPr lang="vi-VN" dirty="0"/>
              <a:t>, đem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lợi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nhưng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đựng</a:t>
            </a:r>
            <a:r>
              <a:rPr lang="vi-VN" dirty="0"/>
              <a:t> </a:t>
            </a:r>
            <a:r>
              <a:rPr lang="vi-VN" dirty="0" err="1"/>
              <a:t>đầy</a:t>
            </a:r>
            <a:r>
              <a:rPr lang="vi-VN" dirty="0"/>
              <a:t> </a:t>
            </a:r>
            <a:r>
              <a:rPr lang="vi-VN" dirty="0" err="1"/>
              <a:t>rủi</a:t>
            </a:r>
            <a:r>
              <a:rPr lang="vi-VN" dirty="0"/>
              <a:t> ro, </a:t>
            </a:r>
            <a:r>
              <a:rPr lang="vi-VN" dirty="0" err="1"/>
              <a:t>thách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.</a:t>
            </a:r>
            <a:endParaRPr lang="vi-VN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050" name="Picture 2" descr="Káº¿t quáº£ hÃ¬nh áº£nh cho cÃ¡ch máº¡ng cÃ´ng nghiá»p 4.0 ngÃ nh xÃ¢y dá»±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5" r="-3" b="-3"/>
          <a:stretch>
            <a:fillRect/>
          </a:stretch>
        </p:blipFill>
        <p:spPr bwMode="auto">
          <a:xfrm>
            <a:off x="6562032" y="2025981"/>
            <a:ext cx="4942580" cy="43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381250" y="547910"/>
            <a:ext cx="7591425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ÍT CỦA CUỘC CÁCH MẠNG CÔNG NGHIỆP 4.0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400" dirty="0">
                <a:latin typeface="+mj-lt"/>
              </a:rPr>
              <a:t>Thay </a:t>
            </a:r>
            <a:r>
              <a:rPr lang="vi-VN" sz="2400" dirty="0" err="1">
                <a:latin typeface="+mj-lt"/>
              </a:rPr>
              <a:t>đổi</a:t>
            </a:r>
            <a:r>
              <a:rPr lang="vi-VN" sz="2400" dirty="0">
                <a:latin typeface="+mj-lt"/>
              </a:rPr>
              <a:t> cơ </a:t>
            </a:r>
            <a:r>
              <a:rPr lang="vi-VN" sz="2400" dirty="0" err="1">
                <a:latin typeface="+mj-lt"/>
              </a:rPr>
              <a:t>cấu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hệ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thống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sản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xuất</a:t>
            </a:r>
            <a:endParaRPr lang="vi-VN" sz="2400" dirty="0">
              <a:latin typeface="+mj-lt"/>
            </a:endParaRPr>
          </a:p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suất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nhuận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 dirty="0" err="1">
                <a:latin typeface="+mj-lt"/>
              </a:rPr>
              <a:t>Cải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thiện</a:t>
            </a:r>
            <a:r>
              <a:rPr lang="vi-VN" sz="2400" dirty="0">
                <a:latin typeface="+mj-lt"/>
              </a:rPr>
              <a:t> môi </a:t>
            </a:r>
            <a:r>
              <a:rPr lang="vi-VN" sz="2400" dirty="0" err="1">
                <a:latin typeface="+mj-lt"/>
              </a:rPr>
              <a:t>trường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làm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việc</a:t>
            </a:r>
            <a:r>
              <a:rPr lang="vi-VN" sz="2400" dirty="0">
                <a:latin typeface="+mj-lt"/>
              </a:rPr>
              <a:t>, tăng </a:t>
            </a:r>
            <a:r>
              <a:rPr lang="vi-VN" sz="2400" dirty="0" err="1">
                <a:latin typeface="+mj-lt"/>
              </a:rPr>
              <a:t>cường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sức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khỏe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người</a:t>
            </a:r>
            <a:r>
              <a:rPr lang="vi-VN" sz="2400" dirty="0">
                <a:latin typeface="+mj-lt"/>
              </a:rPr>
              <a:t> lao </a:t>
            </a:r>
            <a:r>
              <a:rPr lang="vi-VN" sz="2400" dirty="0" err="1">
                <a:latin typeface="+mj-lt"/>
              </a:rPr>
              <a:t>động</a:t>
            </a:r>
            <a:endParaRPr lang="vi-VN" sz="2400" dirty="0">
              <a:latin typeface="+mj-lt"/>
            </a:endParaRPr>
          </a:p>
          <a:p>
            <a:r>
              <a:rPr lang="vi-VN" sz="2400" dirty="0">
                <a:latin typeface="+mj-lt"/>
              </a:rPr>
              <a:t>Nâng cao </a:t>
            </a:r>
            <a:r>
              <a:rPr lang="vi-VN" sz="2400" dirty="0" err="1">
                <a:latin typeface="+mj-lt"/>
              </a:rPr>
              <a:t>chất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lượng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cuộc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sống</a:t>
            </a:r>
            <a:endParaRPr lang="vi-VN" sz="2400" dirty="0">
              <a:latin typeface="+mj-lt"/>
            </a:endParaRPr>
          </a:p>
          <a:p>
            <a:endParaRPr lang="en-US" b="1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794158" y="422084"/>
            <a:ext cx="758983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ÍT CỦA CUỘC CÁCH MẠNG CÔNG NGHIỆP 4.0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155718" y="1732756"/>
            <a:ext cx="8866716" cy="941069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ệ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mang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 con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5" descr="http://t1.gstatic.com/images?q=tbn:ANd9GcQc0zbzLzjT3m9zD9ZfkT5Y6FHc10tlmYRAuemQtBZ31g19rPp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5739" y="2493632"/>
            <a:ext cx="9196493" cy="368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1" descr="http://avuong.com/wp-content/uploads/2012/05/75152710-21926_VIIV_INTEL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55" y="223073"/>
            <a:ext cx="9633566" cy="6406320"/>
          </a:xfrm>
          <a:prstGeom prst="rect">
            <a:avLst/>
          </a:prstGeom>
          <a:noFill/>
        </p:spPr>
      </p:pic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áº¿t quáº£ hÃ¬nh áº£nh cho inter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54" y="598630"/>
            <a:ext cx="9419573" cy="56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áº¿t quáº£ hÃ¬nh áº£nh cho robot cÆ°á»p Äi cÃ´ng viá»c"/>
          <p:cNvPicPr>
            <a:picLocks noChangeAspect="1" noChangeArrowheads="1"/>
          </p:cNvPicPr>
          <p:nvPr/>
        </p:nvPicPr>
        <p:blipFill rotWithShape="1">
          <a:blip r:embed="rId1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7752"/>
          <a:stretch>
            <a:fillRect/>
          </a:stretch>
        </p:blipFill>
        <p:spPr bwMode="auto">
          <a:xfrm>
            <a:off x="2317073" y="2778251"/>
            <a:ext cx="9126244" cy="36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3239704" cy="72529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029919" y="1349406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+mj-lt"/>
              </a:rPr>
              <a:t>Như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nói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trên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lao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động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tay chân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sẽ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từng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bước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bị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thế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hoàn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toàn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bởi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robot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Ngay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đến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tỉ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mỉ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phức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robot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vẫn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ở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vi-VN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áº¿t quáº£ hÃ¬nh áº£nh cho hacker den"/>
          <p:cNvPicPr>
            <a:picLocks noChangeAspect="1" noChangeArrowheads="1"/>
          </p:cNvPicPr>
          <p:nvPr/>
        </p:nvPicPr>
        <p:blipFill rotWithShape="1">
          <a:blip r:embed="rId1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500972" y="8527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hacker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xâm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hoại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tin:</a:t>
            </a:r>
            <a:endParaRPr lang="en-US" sz="20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Cách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mạng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nghiệp</a:t>
            </a:r>
            <a:r>
              <a:rPr lang="vi-VN" dirty="0">
                <a:solidFill>
                  <a:schemeClr val="tx1"/>
                </a:solidFill>
              </a:rPr>
              <a:t> 4.0 </a:t>
            </a:r>
            <a:r>
              <a:rPr lang="vi-VN" dirty="0" err="1">
                <a:solidFill>
                  <a:schemeClr val="tx1"/>
                </a:solidFill>
              </a:rPr>
              <a:t>sử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dùng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nghệ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để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kết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nối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mọi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thứ</a:t>
            </a:r>
            <a:r>
              <a:rPr lang="vi-VN" dirty="0">
                <a:solidFill>
                  <a:schemeClr val="tx1"/>
                </a:solidFill>
              </a:rPr>
              <a:t>, đây </a:t>
            </a:r>
            <a:r>
              <a:rPr lang="vi-VN" dirty="0" err="1">
                <a:solidFill>
                  <a:schemeClr val="tx1"/>
                </a:solidFill>
              </a:rPr>
              <a:t>cũng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chính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là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điểm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yếu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dễ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bị</a:t>
            </a:r>
            <a:r>
              <a:rPr lang="vi-VN" dirty="0">
                <a:solidFill>
                  <a:schemeClr val="tx1"/>
                </a:solidFill>
              </a:rPr>
              <a:t> khai </a:t>
            </a:r>
            <a:r>
              <a:rPr lang="vi-VN" dirty="0" err="1">
                <a:solidFill>
                  <a:schemeClr val="tx1"/>
                </a:solidFill>
              </a:rPr>
              <a:t>thác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nhất</a:t>
            </a:r>
            <a:r>
              <a:rPr lang="vi-VN" dirty="0">
                <a:solidFill>
                  <a:schemeClr val="tx1"/>
                </a:solidFill>
              </a:rPr>
              <a:t>. </a:t>
            </a:r>
            <a:r>
              <a:rPr lang="vi-VN" dirty="0" err="1">
                <a:solidFill>
                  <a:schemeClr val="tx1"/>
                </a:solidFill>
              </a:rPr>
              <a:t>Các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hacker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có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thể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tấn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vào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phần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mềm</a:t>
            </a:r>
            <a:r>
              <a:rPr lang="vi-VN" dirty="0">
                <a:solidFill>
                  <a:schemeClr val="tx1"/>
                </a:solidFill>
              </a:rPr>
              <a:t>, </a:t>
            </a:r>
            <a:r>
              <a:rPr lang="vi-VN" dirty="0" err="1">
                <a:solidFill>
                  <a:schemeClr val="tx1"/>
                </a:solidFill>
              </a:rPr>
              <a:t>mạng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lưới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quản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vi-V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816754" y="569496"/>
            <a:ext cx="6135419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3100" b="1" dirty="0" err="1">
                <a:solidFill>
                  <a:srgbClr val="FF0000"/>
                </a:solidFill>
              </a:rPr>
              <a:t>Giới</a:t>
            </a:r>
            <a:r>
              <a:rPr lang="vi-VN" sz="3100" b="1" dirty="0">
                <a:solidFill>
                  <a:srgbClr val="FF0000"/>
                </a:solidFill>
              </a:rPr>
              <a:t> </a:t>
            </a:r>
            <a:r>
              <a:rPr lang="vi-VN" sz="3100" b="1" dirty="0" err="1">
                <a:solidFill>
                  <a:srgbClr val="FF0000"/>
                </a:solidFill>
              </a:rPr>
              <a:t>thiệu</a:t>
            </a:r>
            <a:r>
              <a:rPr lang="vi-VN" sz="3100" b="1" dirty="0">
                <a:solidFill>
                  <a:srgbClr val="FF0000"/>
                </a:solidFill>
              </a:rPr>
              <a:t> công </a:t>
            </a:r>
            <a:r>
              <a:rPr lang="vi-VN" sz="3100" b="1" dirty="0" err="1">
                <a:solidFill>
                  <a:srgbClr val="FF0000"/>
                </a:solidFill>
              </a:rPr>
              <a:t>nghiệp</a:t>
            </a:r>
            <a:r>
              <a:rPr lang="vi-VN" sz="3100" b="1" dirty="0">
                <a:solidFill>
                  <a:srgbClr val="FF0000"/>
                </a:solidFill>
              </a:rPr>
              <a:t> </a:t>
            </a:r>
            <a:r>
              <a:rPr lang="vi-VN" sz="3100" dirty="0">
                <a:solidFill>
                  <a:schemeClr val="bg1"/>
                </a:solidFill>
              </a:rPr>
              <a:t>4.0</a:t>
            </a: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130954" y="2286419"/>
            <a:ext cx="3973943" cy="3440110"/>
          </a:xfrm>
        </p:spPr>
        <p:txBody>
          <a:bodyPr>
            <a:normAutofit/>
          </a:bodyPr>
          <a:lstStyle/>
          <a:p>
            <a:pPr algn="just"/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</a:t>
            </a:r>
            <a:r>
              <a:rPr lang="vi-VN" sz="2000" b="1" dirty="0" err="1"/>
              <a:t>lần</a:t>
            </a:r>
            <a:r>
              <a:rPr lang="vi-VN" sz="2000" b="1" dirty="0"/>
              <a:t> </a:t>
            </a:r>
            <a:r>
              <a:rPr lang="vi-VN" sz="2000" b="1" dirty="0" err="1"/>
              <a:t>thứ</a:t>
            </a:r>
            <a:r>
              <a:rPr lang="vi-VN" sz="2000" b="1" dirty="0"/>
              <a:t> tư (</a:t>
            </a:r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4.0) </a:t>
            </a:r>
            <a:r>
              <a:rPr lang="vi-VN" sz="2000" b="1" dirty="0" err="1"/>
              <a:t>là</a:t>
            </a:r>
            <a:r>
              <a:rPr lang="vi-VN" sz="2000" b="1" dirty="0"/>
              <a:t> </a:t>
            </a:r>
            <a:r>
              <a:rPr lang="vi-VN" sz="2000" b="1" dirty="0" err="1"/>
              <a:t>sự</a:t>
            </a:r>
            <a:r>
              <a:rPr lang="vi-VN" sz="2000" b="1" dirty="0"/>
              <a:t> </a:t>
            </a:r>
            <a:r>
              <a:rPr lang="vi-VN" sz="2000" b="1" dirty="0" err="1"/>
              <a:t>kết</a:t>
            </a:r>
            <a:r>
              <a:rPr lang="vi-VN" sz="2000" b="1" dirty="0"/>
              <a:t> </a:t>
            </a:r>
            <a:r>
              <a:rPr lang="vi-VN" sz="2000" b="1" dirty="0" err="1"/>
              <a:t>hợp</a:t>
            </a:r>
            <a:r>
              <a:rPr lang="vi-VN" sz="2000" b="1" dirty="0"/>
              <a:t> </a:t>
            </a:r>
            <a:r>
              <a:rPr lang="vi-VN" sz="2000" b="1" dirty="0" err="1"/>
              <a:t>các</a:t>
            </a:r>
            <a:r>
              <a:rPr lang="vi-VN" sz="2000" b="1" dirty="0"/>
              <a:t> công </a:t>
            </a:r>
            <a:r>
              <a:rPr lang="vi-VN" sz="2000" b="1" dirty="0" err="1"/>
              <a:t>nghệ</a:t>
            </a:r>
            <a:r>
              <a:rPr lang="vi-VN" sz="2000" b="1" dirty="0"/>
              <a:t> </a:t>
            </a:r>
            <a:r>
              <a:rPr lang="vi-VN" sz="2000" b="1" dirty="0" err="1"/>
              <a:t>giúp</a:t>
            </a:r>
            <a:r>
              <a:rPr lang="vi-VN" sz="2000" b="1" dirty="0"/>
              <a:t> </a:t>
            </a:r>
            <a:r>
              <a:rPr lang="vi-VN" sz="2000" b="1" dirty="0" err="1"/>
              <a:t>xóa</a:t>
            </a:r>
            <a:r>
              <a:rPr lang="vi-VN" sz="2000" b="1" dirty="0"/>
              <a:t> </a:t>
            </a:r>
            <a:r>
              <a:rPr lang="vi-VN" sz="2000" b="1" dirty="0" err="1"/>
              <a:t>nhòa</a:t>
            </a:r>
            <a:r>
              <a:rPr lang="vi-VN" sz="2000" b="1" dirty="0"/>
              <a:t> ranh </a:t>
            </a:r>
            <a:r>
              <a:rPr lang="vi-VN" sz="2000" b="1" dirty="0" err="1"/>
              <a:t>giới</a:t>
            </a:r>
            <a:r>
              <a:rPr lang="vi-VN" sz="2000" b="1" dirty="0"/>
              <a:t> </a:t>
            </a:r>
            <a:r>
              <a:rPr lang="vi-VN" sz="2000" b="1" dirty="0" err="1"/>
              <a:t>giữa</a:t>
            </a:r>
            <a:r>
              <a:rPr lang="vi-VN" sz="2000" b="1" dirty="0"/>
              <a:t> </a:t>
            </a:r>
            <a:r>
              <a:rPr lang="vi-VN" sz="2000" b="1" dirty="0" err="1"/>
              <a:t>các</a:t>
            </a:r>
            <a:r>
              <a:rPr lang="vi-VN" sz="2000" b="1" dirty="0"/>
              <a:t> </a:t>
            </a:r>
            <a:r>
              <a:rPr lang="vi-VN" sz="2000" b="1" dirty="0" err="1"/>
              <a:t>lĩnh</a:t>
            </a:r>
            <a:r>
              <a:rPr lang="vi-VN" sz="2000" b="1" dirty="0"/>
              <a:t> </a:t>
            </a:r>
            <a:r>
              <a:rPr lang="vi-VN" sz="2000" b="1" dirty="0" err="1"/>
              <a:t>vực</a:t>
            </a:r>
            <a:r>
              <a:rPr lang="vi-VN" sz="2000" b="1" dirty="0"/>
              <a:t> </a:t>
            </a:r>
            <a:r>
              <a:rPr lang="vi-VN" sz="2000" b="1" dirty="0" err="1"/>
              <a:t>vật</a:t>
            </a:r>
            <a:r>
              <a:rPr lang="vi-VN" sz="2000" b="1" dirty="0"/>
              <a:t> </a:t>
            </a:r>
            <a:r>
              <a:rPr lang="vi-VN" sz="2000" b="1" dirty="0" err="1"/>
              <a:t>lý</a:t>
            </a:r>
            <a:r>
              <a:rPr lang="vi-VN" sz="2000" b="1" dirty="0"/>
              <a:t>, </a:t>
            </a:r>
            <a:r>
              <a:rPr lang="vi-VN" sz="2000" b="1" dirty="0" err="1"/>
              <a:t>số</a:t>
            </a:r>
            <a:r>
              <a:rPr lang="vi-VN" sz="2000" b="1" dirty="0"/>
              <a:t> </a:t>
            </a:r>
            <a:r>
              <a:rPr lang="vi-VN" sz="2000" b="1" dirty="0" err="1"/>
              <a:t>hóa</a:t>
            </a:r>
            <a:r>
              <a:rPr lang="vi-VN" sz="2000" b="1" dirty="0"/>
              <a:t> </a:t>
            </a:r>
            <a:r>
              <a:rPr lang="vi-VN" sz="2000" b="1" dirty="0" err="1"/>
              <a:t>và</a:t>
            </a:r>
            <a:r>
              <a:rPr lang="vi-VN" sz="2000" b="1" dirty="0"/>
              <a:t> sinh </a:t>
            </a:r>
            <a:r>
              <a:rPr lang="vi-VN" sz="2000" b="1" dirty="0" err="1"/>
              <a:t>học</a:t>
            </a:r>
            <a:r>
              <a:rPr lang="vi-VN" sz="2000" b="1" dirty="0"/>
              <a:t>.</a:t>
            </a:r>
            <a:endParaRPr lang="vi-VN" sz="2000" dirty="0"/>
          </a:p>
          <a:p>
            <a:pPr algn="just"/>
            <a:endParaRPr lang="en-US" dirty="0"/>
          </a:p>
        </p:txBody>
      </p:sp>
      <p:pic>
        <p:nvPicPr>
          <p:cNvPr id="10" name="Picture 12" descr="http://hvcsnd.edu.vn/Uploads/2018/10/6/1_67834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44" y="1924526"/>
            <a:ext cx="5300340" cy="322452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Káº¿t quáº£ hÃ¬nh áº£nh cho CHÃNH TRI Báº¤T á»N"/>
          <p:cNvPicPr>
            <a:picLocks noChangeAspect="1" noChangeArrowheads="1"/>
          </p:cNvPicPr>
          <p:nvPr/>
        </p:nvPicPr>
        <p:blipFill rotWithShape="1">
          <a:blip r:embed="rId1">
            <a:alphaModFix amt="21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26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44" b="1137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16886" y="66849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endParaRPr lang="en-US" sz="20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lụy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đem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Tỉ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gia tăng,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niềm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phủ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không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bạo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đụng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vũ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HÃ¬nh áº£nh cÃ³ liÃªn quan"/>
          <p:cNvPicPr>
            <a:picLocks noChangeAspect="1" noChangeArrowheads="1"/>
          </p:cNvPicPr>
          <p:nvPr/>
        </p:nvPicPr>
        <p:blipFill rotWithShape="1">
          <a:blip r:embed="rId1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031"/>
          <a:stretch>
            <a:fillRect/>
          </a:stretch>
        </p:blipFill>
        <p:spPr bwMode="auto">
          <a:xfrm>
            <a:off x="5153024" y="1314894"/>
            <a:ext cx="6791326" cy="490112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097625" y="30633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55687" y="1587222"/>
            <a:ext cx="3963988" cy="4794527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</a:rPr>
              <a:t>Tình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hình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cách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mạng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công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nghiệp</a:t>
            </a:r>
            <a:r>
              <a:rPr lang="en-US" b="1" dirty="0">
                <a:solidFill>
                  <a:schemeClr val="bg1"/>
                </a:solidFill>
              </a:rPr>
              <a:t> 4.0 ở </a:t>
            </a:r>
            <a:r>
              <a:rPr lang="en-US" b="1" dirty="0" err="1">
                <a:solidFill>
                  <a:schemeClr val="bg1"/>
                </a:solidFill>
              </a:rPr>
              <a:t>Việt</a:t>
            </a:r>
            <a:r>
              <a:rPr lang="en-US" b="1" dirty="0">
                <a:solidFill>
                  <a:schemeClr val="bg1"/>
                </a:solidFill>
              </a:rPr>
              <a:t> Nam ra </a:t>
            </a:r>
            <a:r>
              <a:rPr lang="en-US" b="1" dirty="0" err="1">
                <a:solidFill>
                  <a:schemeClr val="bg1"/>
                </a:solidFill>
              </a:rPr>
              <a:t>sao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vi-VN" dirty="0" err="1">
                <a:solidFill>
                  <a:schemeClr val="bg1"/>
                </a:solidFill>
              </a:rPr>
              <a:t>Hầu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hết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doanh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Việt</a:t>
            </a:r>
            <a:r>
              <a:rPr lang="vi-VN" dirty="0">
                <a:solidFill>
                  <a:schemeClr val="bg1"/>
                </a:solidFill>
              </a:rPr>
              <a:t> Nam </a:t>
            </a:r>
            <a:r>
              <a:rPr lang="vi-VN" dirty="0" err="1">
                <a:solidFill>
                  <a:schemeClr val="bg1"/>
                </a:solidFill>
              </a:rPr>
              <a:t>vẫn</a:t>
            </a:r>
            <a:r>
              <a:rPr lang="vi-VN" dirty="0">
                <a:solidFill>
                  <a:schemeClr val="bg1"/>
                </a:solidFill>
              </a:rPr>
              <a:t> chưa </a:t>
            </a:r>
            <a:r>
              <a:rPr lang="vi-VN" dirty="0" err="1">
                <a:solidFill>
                  <a:schemeClr val="bg1"/>
                </a:solidFill>
              </a:rPr>
              <a:t>sẵn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sàng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cuộc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mạng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4.0. Cơ </a:t>
            </a:r>
            <a:r>
              <a:rPr lang="vi-VN" dirty="0" err="1">
                <a:solidFill>
                  <a:schemeClr val="bg1"/>
                </a:solidFill>
              </a:rPr>
              <a:t>sở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hạ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tầng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kỹ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thuật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lượng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nguồn</a:t>
            </a:r>
            <a:r>
              <a:rPr lang="vi-VN" dirty="0">
                <a:solidFill>
                  <a:schemeClr val="bg1"/>
                </a:solidFill>
              </a:rPr>
              <a:t> nhân </a:t>
            </a:r>
            <a:r>
              <a:rPr lang="vi-VN" dirty="0" err="1">
                <a:solidFill>
                  <a:schemeClr val="bg1"/>
                </a:solidFill>
              </a:rPr>
              <a:t>lực</a:t>
            </a:r>
            <a:r>
              <a:rPr lang="vi-VN" dirty="0">
                <a:solidFill>
                  <a:schemeClr val="bg1"/>
                </a:solidFill>
              </a:rPr>
              <a:t> chưa </a:t>
            </a:r>
            <a:r>
              <a:rPr lang="vi-VN" dirty="0" err="1">
                <a:solidFill>
                  <a:schemeClr val="bg1"/>
                </a:solidFill>
              </a:rPr>
              <a:t>phù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hợp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hệ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thống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đạt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chuẩn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mạng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4.0</a:t>
            </a:r>
            <a:endParaRPr lang="en-US" b="1" dirty="0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nên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4.0.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doanh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tin -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endParaRPr lang="vi-V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thân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4.0,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thải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vi-VN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b="1" dirty="0"/>
          </a:p>
          <a:p>
            <a:pPr lvl="1" algn="just"/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71700" y="584197"/>
            <a:ext cx="10267950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THẦY VÀ CÁC BẠN ĐÃ LẮNG NGHE BÀI TRINH CHIẾU CỦA TỤI EM 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96" name="Picture 4" descr="Káº¿t quáº£ hÃ¬nh áº£nh cho Cáº¢M Æ N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640"/>
                    </a14:imgEffect>
                    <a14:imgEffect>
                      <a14:saturation sat="2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985968"/>
            <a:ext cx="8555355" cy="4595808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405303" y="841188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Khái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niệm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của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cuộc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Cách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mạng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công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nghiệp</a:t>
            </a:r>
            <a:r>
              <a:rPr lang="en-US" sz="3600" b="1" dirty="0">
                <a:solidFill>
                  <a:srgbClr val="FF0000"/>
                </a:solidFill>
              </a:rPr>
              <a:t> 4.0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618935" y="1586145"/>
            <a:ext cx="5511296" cy="5175624"/>
          </a:xfrm>
        </p:spPr>
        <p:txBody>
          <a:bodyPr anchor="ctr">
            <a:normAutofit/>
          </a:bodyPr>
          <a:lstStyle/>
          <a:p>
            <a:pPr algn="just"/>
            <a:r>
              <a:rPr lang="vi-VN" sz="2400" dirty="0" err="1">
                <a:solidFill>
                  <a:schemeClr val="bg1"/>
                </a:solidFill>
              </a:rPr>
              <a:t>Bản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chất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của</a:t>
            </a:r>
            <a:r>
              <a:rPr lang="vi-VN" sz="2400" dirty="0">
                <a:solidFill>
                  <a:schemeClr val="bg1"/>
                </a:solidFill>
              </a:rPr>
              <a:t> CMCN </a:t>
            </a:r>
            <a:r>
              <a:rPr lang="vi-VN" sz="2400" dirty="0" err="1">
                <a:solidFill>
                  <a:schemeClr val="bg1"/>
                </a:solidFill>
              </a:rPr>
              <a:t>lần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thứ</a:t>
            </a:r>
            <a:r>
              <a:rPr lang="vi-VN" sz="2400" dirty="0">
                <a:solidFill>
                  <a:schemeClr val="bg1"/>
                </a:solidFill>
              </a:rPr>
              <a:t> 4 </a:t>
            </a:r>
            <a:r>
              <a:rPr lang="vi-VN" sz="2400" dirty="0" err="1">
                <a:solidFill>
                  <a:schemeClr val="bg1"/>
                </a:solidFill>
              </a:rPr>
              <a:t>là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dựa</a:t>
            </a:r>
            <a:r>
              <a:rPr lang="vi-VN" sz="2400" dirty="0">
                <a:solidFill>
                  <a:schemeClr val="bg1"/>
                </a:solidFill>
              </a:rPr>
              <a:t> trên </a:t>
            </a:r>
            <a:r>
              <a:rPr lang="vi-VN" sz="2400" dirty="0" err="1">
                <a:solidFill>
                  <a:schemeClr val="bg1"/>
                </a:solidFill>
              </a:rPr>
              <a:t>nền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tảng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số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tích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hợp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tất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cả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các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thông minh </a:t>
            </a:r>
            <a:r>
              <a:rPr lang="vi-VN" sz="2400" dirty="0" err="1">
                <a:solidFill>
                  <a:schemeClr val="bg1"/>
                </a:solidFill>
              </a:rPr>
              <a:t>để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tối</a:t>
            </a:r>
            <a:r>
              <a:rPr lang="vi-VN" sz="2400" dirty="0">
                <a:solidFill>
                  <a:schemeClr val="bg1"/>
                </a:solidFill>
              </a:rPr>
              <a:t> ưu </a:t>
            </a:r>
            <a:r>
              <a:rPr lang="vi-VN" sz="2400" dirty="0" err="1">
                <a:solidFill>
                  <a:schemeClr val="bg1"/>
                </a:solidFill>
              </a:rPr>
              <a:t>hóa</a:t>
            </a:r>
            <a:r>
              <a:rPr lang="vi-VN" sz="2400" dirty="0">
                <a:solidFill>
                  <a:schemeClr val="bg1"/>
                </a:solidFill>
              </a:rPr>
              <a:t> quy </a:t>
            </a:r>
            <a:r>
              <a:rPr lang="vi-VN" sz="2400" dirty="0" err="1">
                <a:solidFill>
                  <a:schemeClr val="bg1"/>
                </a:solidFill>
              </a:rPr>
              <a:t>trình</a:t>
            </a:r>
            <a:r>
              <a:rPr lang="vi-VN" sz="2400" dirty="0">
                <a:solidFill>
                  <a:schemeClr val="bg1"/>
                </a:solidFill>
              </a:rPr>
              <a:t>, phương </a:t>
            </a:r>
            <a:r>
              <a:rPr lang="vi-VN" sz="2400" dirty="0" err="1">
                <a:solidFill>
                  <a:schemeClr val="bg1"/>
                </a:solidFill>
              </a:rPr>
              <a:t>thức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sản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xuất</a:t>
            </a:r>
            <a:r>
              <a:rPr lang="vi-VN" sz="2400" dirty="0">
                <a:solidFill>
                  <a:schemeClr val="bg1"/>
                </a:solidFill>
              </a:rPr>
              <a:t>; </a:t>
            </a:r>
            <a:r>
              <a:rPr lang="vi-VN" sz="2400" dirty="0" err="1">
                <a:solidFill>
                  <a:schemeClr val="bg1"/>
                </a:solidFill>
              </a:rPr>
              <a:t>nhấn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mạnh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những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đang </a:t>
            </a:r>
            <a:r>
              <a:rPr lang="vi-VN" sz="2400" dirty="0" err="1">
                <a:solidFill>
                  <a:schemeClr val="bg1"/>
                </a:solidFill>
              </a:rPr>
              <a:t>và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sẽ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có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tác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động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lớn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nhất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là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in 3D,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sinh </a:t>
            </a:r>
            <a:r>
              <a:rPr lang="vi-VN" sz="2400" dirty="0" err="1">
                <a:solidFill>
                  <a:schemeClr val="bg1"/>
                </a:solidFill>
              </a:rPr>
              <a:t>học</a:t>
            </a:r>
            <a:r>
              <a:rPr lang="vi-VN" sz="2400" dirty="0">
                <a:solidFill>
                  <a:schemeClr val="bg1"/>
                </a:solidFill>
              </a:rPr>
              <a:t>,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vật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liệu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mới</a:t>
            </a:r>
            <a:r>
              <a:rPr lang="vi-VN" sz="2400" dirty="0">
                <a:solidFill>
                  <a:schemeClr val="bg1"/>
                </a:solidFill>
              </a:rPr>
              <a:t>,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tự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động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hóa</a:t>
            </a:r>
            <a:r>
              <a:rPr lang="vi-VN" sz="2400" dirty="0">
                <a:solidFill>
                  <a:schemeClr val="bg1"/>
                </a:solidFill>
              </a:rPr>
              <a:t>, </a:t>
            </a:r>
            <a:r>
              <a:rPr lang="vi-VN" sz="2400" dirty="0" err="1">
                <a:solidFill>
                  <a:schemeClr val="bg1"/>
                </a:solidFill>
              </a:rPr>
              <a:t>người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máy</a:t>
            </a:r>
            <a:r>
              <a:rPr lang="vi-VN" sz="2400" dirty="0">
                <a:solidFill>
                  <a:schemeClr val="bg1"/>
                </a:solidFill>
              </a:rPr>
              <a:t>,..</a:t>
            </a:r>
            <a:endParaRPr lang="vi-VN" sz="24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https://photo-3-baomoi.zadn.vn/w700_r1/2018_10_11_149_28110719/78e3afabe1ea08b451fb.jpg">
            <a:hlinkClick r:id="rId1"/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673521" y="2630570"/>
            <a:ext cx="9603275" cy="345061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1784.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trưng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hơi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cơ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endParaRPr lang="vi-VN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áº¿t quáº£ hÃ¬nh áº£nh cho cuá»c cÃ¡ch máº¡ng cÃ´ng nghiá»p láº§n thá»©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r="12230" b="-1"/>
          <a:stretch>
            <a:fillRect/>
          </a:stretch>
        </p:blipFill>
        <p:spPr bwMode="auto">
          <a:xfrm>
            <a:off x="4651898" y="-1"/>
            <a:ext cx="7540101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396703" y="415141"/>
            <a:ext cx="3851123" cy="132080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err="1">
                <a:solidFill>
                  <a:srgbClr val="FF0000"/>
                </a:solidFill>
              </a:rPr>
              <a:t>Nhìn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lại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các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cuộc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cách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mạng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công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nghiệp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trong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lịch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sử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396703" y="1871510"/>
            <a:ext cx="3851122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err="1"/>
              <a:t>Cuộc</a:t>
            </a:r>
            <a:r>
              <a:rPr lang="en-US" sz="2000" b="1" dirty="0"/>
              <a:t> </a:t>
            </a:r>
            <a:r>
              <a:rPr lang="en-US" sz="2000" b="1" dirty="0" err="1"/>
              <a:t>cách</a:t>
            </a:r>
            <a:r>
              <a:rPr lang="en-US" sz="2000" b="1" dirty="0"/>
              <a:t> </a:t>
            </a:r>
            <a:r>
              <a:rPr lang="en-US" sz="2000" b="1" dirty="0" err="1"/>
              <a:t>mạng</a:t>
            </a:r>
            <a:r>
              <a:rPr lang="en-US" sz="2000" b="1" dirty="0"/>
              <a:t> </a:t>
            </a:r>
            <a:r>
              <a:rPr lang="en-US" sz="2000" b="1" dirty="0" err="1"/>
              <a:t>công</a:t>
            </a:r>
            <a:r>
              <a:rPr lang="en-US" sz="2000" b="1" dirty="0"/>
              <a:t> </a:t>
            </a:r>
            <a:r>
              <a:rPr lang="en-US" sz="2000" b="1" dirty="0" err="1"/>
              <a:t>nghiệp</a:t>
            </a:r>
            <a:r>
              <a:rPr lang="en-US" sz="2000" b="1" dirty="0"/>
              <a:t> </a:t>
            </a:r>
            <a:r>
              <a:rPr lang="en-US" sz="2000" b="1" dirty="0" err="1"/>
              <a:t>lần</a:t>
            </a:r>
            <a:r>
              <a:rPr lang="en-US" sz="2000" b="1" dirty="0"/>
              <a:t> </a:t>
            </a:r>
            <a:r>
              <a:rPr lang="en-US" sz="2000" b="1" dirty="0" err="1"/>
              <a:t>thứ</a:t>
            </a:r>
            <a:r>
              <a:rPr lang="en-US" sz="2000" b="1" dirty="0"/>
              <a:t> 2:</a:t>
            </a:r>
            <a:endParaRPr lang="en-US" sz="2000" b="1" dirty="0"/>
          </a:p>
          <a:p>
            <a:pPr algn="just">
              <a:lnSpc>
                <a:spcPct val="90000"/>
              </a:lnSpc>
            </a:pPr>
            <a:r>
              <a:rPr lang="en-US" sz="2000" dirty="0"/>
              <a:t>R</a:t>
            </a:r>
            <a:r>
              <a:rPr lang="vi-VN" sz="2000" dirty="0"/>
              <a:t>a </a:t>
            </a:r>
            <a:r>
              <a:rPr lang="vi-VN" sz="2000" dirty="0" err="1"/>
              <a:t>đời</a:t>
            </a:r>
            <a:r>
              <a:rPr lang="vi-VN" sz="2000" dirty="0"/>
              <a:t> </a:t>
            </a:r>
            <a:r>
              <a:rPr lang="vi-VN" sz="2000" dirty="0" err="1"/>
              <a:t>từ</a:t>
            </a:r>
            <a:r>
              <a:rPr lang="vi-VN" sz="2000" dirty="0"/>
              <a:t> </a:t>
            </a:r>
            <a:r>
              <a:rPr lang="vi-VN" sz="2000" dirty="0" err="1"/>
              <a:t>khoảng</a:t>
            </a:r>
            <a:r>
              <a:rPr lang="vi-VN" sz="2000" dirty="0"/>
              <a:t> năm 1870 </a:t>
            </a:r>
            <a:r>
              <a:rPr lang="vi-VN" sz="2000" dirty="0" err="1"/>
              <a:t>đến</a:t>
            </a:r>
            <a:r>
              <a:rPr lang="vi-VN" sz="2000" dirty="0"/>
              <a:t> khi </a:t>
            </a:r>
            <a:r>
              <a:rPr lang="vi-VN" sz="2000" dirty="0" err="1"/>
              <a:t>Thế</a:t>
            </a:r>
            <a:r>
              <a:rPr lang="vi-VN" sz="2000" dirty="0"/>
              <a:t> </a:t>
            </a:r>
            <a:r>
              <a:rPr lang="vi-VN" sz="2000" dirty="0" err="1"/>
              <a:t>Chiến</a:t>
            </a:r>
            <a:r>
              <a:rPr lang="vi-VN" sz="2000" dirty="0"/>
              <a:t> I </a:t>
            </a:r>
            <a:r>
              <a:rPr lang="vi-VN" sz="2000" dirty="0" err="1"/>
              <a:t>nổ</a:t>
            </a:r>
            <a:r>
              <a:rPr lang="vi-VN" sz="2000" dirty="0"/>
              <a:t> ra. </a:t>
            </a:r>
            <a:r>
              <a:rPr lang="vi-VN" sz="2000" dirty="0" err="1"/>
              <a:t>Đặc</a:t>
            </a:r>
            <a:r>
              <a:rPr lang="vi-VN" sz="2000" dirty="0"/>
              <a:t> trưng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lần</a:t>
            </a:r>
            <a:r>
              <a:rPr lang="vi-VN" sz="2000" dirty="0"/>
              <a:t> </a:t>
            </a:r>
            <a:r>
              <a:rPr lang="vi-VN" sz="2000" dirty="0" err="1"/>
              <a:t>này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sử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năng </a:t>
            </a:r>
            <a:r>
              <a:rPr lang="vi-VN" sz="2000" dirty="0" err="1"/>
              <a:t>lượng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ra </a:t>
            </a:r>
            <a:r>
              <a:rPr lang="vi-VN" sz="2000" dirty="0" err="1"/>
              <a:t>đời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dây </a:t>
            </a:r>
            <a:r>
              <a:rPr lang="vi-VN" sz="2000" dirty="0" err="1"/>
              <a:t>chuyền</a:t>
            </a:r>
            <a:r>
              <a:rPr lang="vi-VN" sz="2000" dirty="0"/>
              <a:t>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loạt</a:t>
            </a:r>
            <a:r>
              <a:rPr lang="vi-VN" sz="2000" dirty="0"/>
              <a:t> trên quy mô </a:t>
            </a:r>
            <a:r>
              <a:rPr lang="vi-VN" sz="2000" dirty="0" err="1"/>
              <a:t>lớn</a:t>
            </a:r>
            <a:r>
              <a:rPr lang="vi-VN" sz="2000" dirty="0"/>
              <a:t>. </a:t>
            </a: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lần</a:t>
            </a:r>
            <a:r>
              <a:rPr lang="vi-VN" sz="2000" dirty="0"/>
              <a:t> </a:t>
            </a:r>
            <a:r>
              <a:rPr lang="vi-VN" sz="2000" dirty="0" err="1"/>
              <a:t>thứ</a:t>
            </a:r>
            <a:r>
              <a:rPr lang="vi-VN" sz="2000" dirty="0"/>
              <a:t> hai </a:t>
            </a:r>
            <a:r>
              <a:rPr lang="vi-VN" sz="2000" dirty="0" err="1"/>
              <a:t>diễn</a:t>
            </a:r>
            <a:r>
              <a:rPr lang="vi-VN" sz="2000" dirty="0"/>
              <a:t> ra khi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</a:t>
            </a:r>
            <a:r>
              <a:rPr lang="vi-VN" sz="2000" dirty="0" err="1"/>
              <a:t>phát</a:t>
            </a:r>
            <a:r>
              <a:rPr lang="vi-VN" sz="2000" dirty="0"/>
              <a:t> </a:t>
            </a:r>
            <a:r>
              <a:rPr lang="vi-VN" sz="2000" dirty="0" err="1"/>
              <a:t>triển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ngành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, </a:t>
            </a:r>
            <a:r>
              <a:rPr lang="vi-VN" sz="2000" dirty="0" err="1"/>
              <a:t>vận</a:t>
            </a:r>
            <a:r>
              <a:rPr lang="vi-VN" sz="2000" dirty="0"/>
              <a:t> </a:t>
            </a:r>
            <a:r>
              <a:rPr lang="vi-VN" sz="2000" dirty="0" err="1"/>
              <a:t>tải</a:t>
            </a:r>
            <a:r>
              <a:rPr lang="vi-VN" sz="2000" dirty="0"/>
              <a:t>, </a:t>
            </a:r>
            <a:r>
              <a:rPr lang="vi-VN" sz="2000" dirty="0" err="1"/>
              <a:t>hóa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,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thép</a:t>
            </a:r>
            <a:r>
              <a:rPr lang="vi-VN" sz="2000" dirty="0"/>
              <a:t>, </a:t>
            </a:r>
            <a:r>
              <a:rPr lang="vi-VN" sz="2000" dirty="0" err="1"/>
              <a:t>và</a:t>
            </a:r>
            <a:r>
              <a:rPr lang="vi-VN" sz="2000" dirty="0"/>
              <a:t> (</a:t>
            </a:r>
            <a:r>
              <a:rPr lang="vi-VN" sz="2000" dirty="0" err="1"/>
              <a:t>đặc</a:t>
            </a:r>
            <a:r>
              <a:rPr lang="vi-VN" sz="2000" dirty="0"/>
              <a:t> </a:t>
            </a:r>
            <a:r>
              <a:rPr lang="vi-VN" sz="2000" dirty="0" err="1"/>
              <a:t>biệt</a:t>
            </a:r>
            <a:r>
              <a:rPr lang="vi-VN" sz="2000" dirty="0"/>
              <a:t>)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tiêu </a:t>
            </a:r>
            <a:r>
              <a:rPr lang="vi-VN" sz="2000" dirty="0" err="1"/>
              <a:t>dùng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loạt</a:t>
            </a:r>
            <a:endParaRPr lang="vi-VN" sz="2000" dirty="0"/>
          </a:p>
          <a:p>
            <a:pPr algn="just">
              <a:lnSpc>
                <a:spcPct val="90000"/>
              </a:lnSpc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 LẠI CUỘC CÁCH MẠNG CÔNG NGHIỆP TRONG LỊCH SỬ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3: 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1969,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đời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tỏa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(CNTT),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/>
          </a:p>
        </p:txBody>
      </p:sp>
      <p:pic>
        <p:nvPicPr>
          <p:cNvPr id="2052" name="Picture 4" descr="Káº¿t quáº£ hÃ¬nh áº£nh cho cuá»c cÃ¡ch máº¡ng cÃ´ng nghiá»p láº§n thá»©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13973"/>
          <a:stretch>
            <a:fillRect/>
          </a:stretch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 algn="just"/>
            <a:r>
              <a:rPr lang="vi-VN" b="1" dirty="0" err="1"/>
              <a:t>Nước</a:t>
            </a:r>
            <a:r>
              <a:rPr lang="vi-VN" b="1" dirty="0"/>
              <a:t> </a:t>
            </a:r>
            <a:r>
              <a:rPr lang="vi-VN" b="1" dirty="0" err="1"/>
              <a:t>Đức</a:t>
            </a:r>
            <a:r>
              <a:rPr lang="vi-VN" b="1" dirty="0"/>
              <a:t> đi tiên phong trong </a:t>
            </a:r>
            <a:r>
              <a:rPr lang="vi-VN" b="1" dirty="0" err="1"/>
              <a:t>cuộc</a:t>
            </a:r>
            <a:r>
              <a:rPr lang="vi-VN" b="1" dirty="0"/>
              <a:t> </a:t>
            </a:r>
            <a:r>
              <a:rPr lang="vi-VN" b="1" dirty="0" err="1"/>
              <a:t>cách</a:t>
            </a:r>
            <a:r>
              <a:rPr lang="vi-VN" b="1" dirty="0"/>
              <a:t> </a:t>
            </a:r>
            <a:r>
              <a:rPr lang="vi-VN" b="1" dirty="0" err="1"/>
              <a:t>mạng</a:t>
            </a:r>
            <a:r>
              <a:rPr lang="vi-VN" b="1" dirty="0"/>
              <a:t> công </a:t>
            </a:r>
            <a:r>
              <a:rPr lang="vi-VN" b="1" dirty="0" err="1"/>
              <a:t>nghiệp</a:t>
            </a:r>
            <a:r>
              <a:rPr lang="vi-VN" b="1" dirty="0"/>
              <a:t> </a:t>
            </a:r>
            <a:r>
              <a:rPr lang="vi-VN" b="1" dirty="0" err="1"/>
              <a:t>lần</a:t>
            </a:r>
            <a:r>
              <a:rPr lang="vi-VN" b="1" dirty="0"/>
              <a:t> </a:t>
            </a:r>
            <a:r>
              <a:rPr lang="vi-VN" b="1" dirty="0" err="1"/>
              <a:t>thứ</a:t>
            </a:r>
            <a:r>
              <a:rPr lang="vi-VN" b="1" dirty="0"/>
              <a:t> 4</a:t>
            </a:r>
            <a:r>
              <a:rPr lang="en-US" b="1" dirty="0"/>
              <a:t>: </a:t>
            </a:r>
            <a:r>
              <a:rPr lang="en-US" dirty="0"/>
              <a:t>K</a:t>
            </a:r>
            <a:r>
              <a:rPr lang="vi-VN" dirty="0" err="1"/>
              <a:t>hái</a:t>
            </a:r>
            <a:r>
              <a:rPr lang="vi-VN" dirty="0"/>
              <a:t> </a:t>
            </a:r>
            <a:r>
              <a:rPr lang="vi-VN" dirty="0" err="1"/>
              <a:t>niệm</a:t>
            </a:r>
            <a:r>
              <a:rPr lang="vi-VN" dirty="0"/>
              <a:t> "công </a:t>
            </a:r>
            <a:r>
              <a:rPr lang="vi-VN" dirty="0" err="1"/>
              <a:t>nghiệp</a:t>
            </a:r>
            <a:r>
              <a:rPr lang="vi-VN" dirty="0"/>
              <a:t> 4.0" </a:t>
            </a:r>
            <a:r>
              <a:rPr lang="vi-VN" dirty="0" err="1"/>
              <a:t>được</a:t>
            </a:r>
            <a:r>
              <a:rPr lang="vi-VN" dirty="0"/>
              <a:t> đưa ra </a:t>
            </a:r>
            <a:r>
              <a:rPr lang="vi-VN" dirty="0" err="1"/>
              <a:t>vào</a:t>
            </a:r>
            <a:r>
              <a:rPr lang="vi-VN" dirty="0"/>
              <a:t> năm 2011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chợ</a:t>
            </a:r>
            <a:r>
              <a:rPr lang="vi-VN" dirty="0"/>
              <a:t> </a:t>
            </a:r>
            <a:r>
              <a:rPr lang="vi-VN" dirty="0" err="1"/>
              <a:t>Hannover</a:t>
            </a:r>
            <a:r>
              <a:rPr lang="en-US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chương </a:t>
            </a:r>
            <a:r>
              <a:rPr lang="vi-VN" dirty="0" err="1"/>
              <a:t>trình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4.0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nước</a:t>
            </a:r>
            <a:r>
              <a:rPr lang="vi-VN" dirty="0"/>
              <a:t> </a:t>
            </a:r>
            <a:r>
              <a:rPr lang="vi-VN" dirty="0" err="1"/>
              <a:t>Đức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vi-VN" dirty="0"/>
          </a:p>
          <a:p>
            <a:pPr marL="0" indent="0" algn="just">
              <a:buNone/>
            </a:pPr>
            <a:endParaRPr lang="vi-VN" sz="1500" dirty="0"/>
          </a:p>
          <a:p>
            <a:pPr marL="0" indent="0" algn="just">
              <a:buNone/>
            </a:pPr>
            <a:endParaRPr lang="en-US" sz="1500" dirty="0"/>
          </a:p>
        </p:txBody>
      </p:sp>
      <p:pic>
        <p:nvPicPr>
          <p:cNvPr id="3074" name="Picture 2" descr="Káº¿t quáº£ hÃ¬nh áº£nh cho cuá»c cÃ¡ch máº¡ng cÃ´ng nghiá»p láº§n thá»©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474" y="2159331"/>
            <a:ext cx="5283289" cy="27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22409" y="501589"/>
            <a:ext cx="8911687" cy="128089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4882718" y="1556908"/>
            <a:ext cx="4672368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bây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 (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4.0)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sau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 chưa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nửa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kỷ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tiên ra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đời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1970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1990, nhưng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hưởng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tỏa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trên quy mô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nhanh hơn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xảy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thay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</a:pP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2" name="Picture 6" descr="Káº¿t quáº£ hÃ¬nh áº£nh cho cÃ¡ch máº¡ng cá»ng nghiá»p láº§n thá»©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9" b="3"/>
          <a:stretch>
            <a:fillRect/>
          </a:stretch>
        </p:blipFill>
        <p:spPr bwMode="auto">
          <a:xfrm>
            <a:off x="677335" y="2159330"/>
            <a:ext cx="3663846" cy="41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9814</Words>
  <Application>WPS Presentation</Application>
  <PresentationFormat>Màn hình rộng</PresentationFormat>
  <Paragraphs>188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SimSun</vt:lpstr>
      <vt:lpstr>Wingdings</vt:lpstr>
      <vt:lpstr>Wingdings 3</vt:lpstr>
      <vt:lpstr>Arial</vt:lpstr>
      <vt:lpstr>Tahoma</vt:lpstr>
      <vt:lpstr>Century Gothic</vt:lpstr>
      <vt:lpstr>Microsoft YaHei</vt:lpstr>
      <vt:lpstr/>
      <vt:lpstr>Arial Unicode MS</vt:lpstr>
      <vt:lpstr>Calibri</vt:lpstr>
      <vt:lpstr>Times New Roman</vt:lpstr>
      <vt:lpstr>Segoe Print</vt:lpstr>
      <vt:lpstr>Wisp</vt:lpstr>
      <vt:lpstr> BÀI TIỂU LUẬN THUYẾT TRÌNH</vt:lpstr>
      <vt:lpstr>Tên thành viên nhóm</vt:lpstr>
      <vt:lpstr>Giới thiệu công nghiệp 4.0 </vt:lpstr>
      <vt:lpstr>Khái niệm của cuộc Cách mạng công nghiệp 4.0 </vt:lpstr>
      <vt:lpstr>Nhìn lại các cuộc cách mạng công nghiệp trong lịch sử</vt:lpstr>
      <vt:lpstr>Nhìn lại các cuộc cách mạng công nghiệp trong lịch sử</vt:lpstr>
      <vt:lpstr>NHÌN LẠI CUỘC CÁCH MẠNG CÔNG NGHIỆP TRONG LỊCH SỬ</vt:lpstr>
      <vt:lpstr>SỰ BẮT ĐẦU CỦA CÔNG NGHIỆP 4.0 VÀ HIỆN NAY </vt:lpstr>
      <vt:lpstr>SỰ BẮT ĐẦU CỦA CÔNG NGHIỆP 4.0 VÀ HIỆN NAY </vt:lpstr>
      <vt:lpstr>SỰ BẮT ĐẦU CỦA CÔNG NGHIỆP 4.0 VÀ HIỆN NAY</vt:lpstr>
      <vt:lpstr>Công nhân làm việc tại nhà máy Samsung Thái Nguyên. </vt:lpstr>
      <vt:lpstr>PowerPoint 演示文稿</vt:lpstr>
      <vt:lpstr>SỰ BẮT ĐẦU CỦA CÔNG NGHIỆP 4.0 VÀ HIỆN NAY</vt:lpstr>
      <vt:lpstr>Robot sẽ lấy đi nhiều triệu việc làm là có thật. </vt:lpstr>
      <vt:lpstr>SỰ BẮT ĐẦU CỦA CÔNG NGHIỆP 4.0 VÀ HIỆN NAY </vt:lpstr>
      <vt:lpstr>SỰ TÁC ĐỘNG ĐẾN CÁC LĨNH VỰC KINH TẾ </vt:lpstr>
      <vt:lpstr>	NHỮNG TÁC ĐỘNG CỦA CUỘC CÁCH MẠNG CÔNG NGHIỆP ĐẾN THỊ TRƯỜNG LAO ĐỘNG VIỆT NAM</vt:lpstr>
      <vt:lpstr>KINH DOANH THỜI 4.0 SẼ RA SAO </vt:lpstr>
      <vt:lpstr>XU HƯỚNG MỚI TRONG CHĂM SÓC SỨC KHỎE VÀ ƯU THẾ CỦA CÔNG NGHIỆP 4.0 TRONG CHĂM SÓC SỨC KHỎE</vt:lpstr>
      <vt:lpstr>CÁNH CỬA DẪN ĐẾN NGÀNH CÔNG NGHIỆP 4.0 TRONG XÂY DỰNG</vt:lpstr>
      <vt:lpstr>CÁCH MẠNG CÔNG NGHIỆP SẺ GIÚP VIỆT NAM PHÁT TRIỂN NHẢY VỌT </vt:lpstr>
      <vt:lpstr>	GIỚI TRẺ VN CẦN LÀM GÌ ĐỂ NẮM BẮT CƠ HỘI TRONG CMCN 4.0</vt:lpstr>
      <vt:lpstr>THỰC TRẠNG CỦA CUỘC CÁCH MẠNG CÔNG NGHIỆP 4.0</vt:lpstr>
      <vt:lpstr>LỢI ÍT CỦA CUỘC CÁCH MẠNG CÔNG NGHIỆP 4.0</vt:lpstr>
      <vt:lpstr>LỢI ÍT CỦA CUỘC CÁCH MẠNG CÔNG NGHIỆP 4.0</vt:lpstr>
      <vt:lpstr>PowerPoint 演示文稿</vt:lpstr>
      <vt:lpstr>PowerPoint 演示文稿</vt:lpstr>
      <vt:lpstr>TÁC HẠI</vt:lpstr>
      <vt:lpstr>TÁC HẠI</vt:lpstr>
      <vt:lpstr>TÁC HẠI</vt:lpstr>
      <vt:lpstr>TÁC HẠI</vt:lpstr>
      <vt:lpstr>GIẢI PHÁP </vt:lpstr>
      <vt:lpstr>CẢM ƠN THẦY VÀ CÁC BẠN ĐÃ LẮNG NGHE BÀI TRINH CHIẾU CỦA TỤI EM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TIỂU LUẬN THUYẾT TRÌNH</dc:title>
  <dc:creator>Tuan Tran</dc:creator>
  <cp:lastModifiedBy>ACER</cp:lastModifiedBy>
  <cp:revision>12</cp:revision>
  <dcterms:created xsi:type="dcterms:W3CDTF">2019-05-25T14:55:00Z</dcterms:created>
  <dcterms:modified xsi:type="dcterms:W3CDTF">2019-06-01T18:02:03Z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